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7"/>
  </p:notesMasterIdLst>
  <p:handoutMasterIdLst>
    <p:handoutMasterId r:id="rId18"/>
  </p:handoutMasterIdLst>
  <p:sldIdLst>
    <p:sldId id="350" r:id="rId5"/>
    <p:sldId id="257" r:id="rId6"/>
    <p:sldId id="351" r:id="rId7"/>
    <p:sldId id="352" r:id="rId8"/>
    <p:sldId id="353" r:id="rId9"/>
    <p:sldId id="354" r:id="rId10"/>
    <p:sldId id="355" r:id="rId11"/>
    <p:sldId id="358" r:id="rId12"/>
    <p:sldId id="356" r:id="rId13"/>
    <p:sldId id="357" r:id="rId14"/>
    <p:sldId id="359" r:id="rId15"/>
    <p:sldId id="34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94" d="100"/>
          <a:sy n="94" d="100"/>
        </p:scale>
        <p:origin x="1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29-Nov-22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00F2D-DC14-5779-6954-FF6450CD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BFC9C-7E24-401B-387B-59D68664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CB216-8A36-0610-2140-C8A164E2E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A02A-819F-4565-9E8B-52EB11FB3856}" type="datetimeFigureOut">
              <a:rPr lang="en-US" smtClean="0"/>
              <a:t>29-Nov-22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9639B-C3EC-6D61-D6B2-0D777B2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8F403-1F11-BA5E-A20C-EBEFE70C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D13F-2F80-49A0-9273-FD2A42B0B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0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November 29, 2022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  <p:sldLayoutId id="214748369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4030" y="2145827"/>
            <a:ext cx="9285402" cy="1706251"/>
          </a:xfrm>
        </p:spPr>
        <p:txBody>
          <a:bodyPr/>
          <a:lstStyle/>
          <a:p>
            <a:pPr algn="ctr"/>
            <a:r>
              <a:rPr lang="en-US" sz="500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ໂຄງຮ່າງ​</a:t>
            </a:r>
            <a:br>
              <a:rPr lang="en-US" sz="500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</a:br>
            <a:r>
              <a:rPr lang="en-US" sz="500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ແຜນ​ດຳ​ເນີນ​ງານ​ການ​ຮຽນ​ຮູ້​ຕະຫຼອດ​ຊີ​ວິດ</a:t>
            </a:r>
            <a:endParaRPr lang="en-US" sz="50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4608" y="4804076"/>
            <a:ext cx="7616563" cy="953337"/>
          </a:xfrm>
        </p:spPr>
        <p:txBody>
          <a:bodyPr/>
          <a:lstStyle/>
          <a:p>
            <a:r>
              <a:rPr lang="en-US" sz="240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ນຳ​ສະ​ເໜີ​ໂດຍ: ຄຳ​ພູ ເພັງ​ສະ​ຫວັນ ວິ​ຊາ​ການ​ກົມການ​ສຶກ​ສາ​ນອກ​ໂຮງ​ຮຽນ</a:t>
            </a:r>
            <a:endParaRPr lang="en-US" sz="2400" dirty="0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168924"/>
            <a:ext cx="10382250" cy="5476973"/>
          </a:xfrm>
        </p:spPr>
        <p:txBody>
          <a:bodyPr>
            <a:normAutofit/>
          </a:bodyPr>
          <a:lstStyle/>
          <a:p>
            <a:pPr marL="1828800" indent="-182880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ແຜນງານທີ 5 ສົ່ງເສີມສະຖານການຮຽນຮູ້, ສະຖາບັນການສຶກສາ, ສູນການຮຽນຮູ້ຂັ້ນຕ່າງໆ ໃຫ້ມີພື້ນຖານໂຄ່ງລ່າງ, ສິ່ງອຳນວຍຄວາມສະດວກ ແລະ ເຕັກໂນໂລຊີທີ່ຫຼາກຫຼາຍ ເພື່ອຕອບສະໜອງຕໍ່ກັບການຮຽນຮູ້ຕະຫຼອດຊີວິດ.</a:t>
            </a:r>
          </a:p>
          <a:p>
            <a:pPr marL="1828800" indent="-182880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ແຜນງານທີ 6 ພັດທະນາລະບົບການບໍລິຫານ-ຄຸ້ມຄອງ ການຮຽນຮູ້ຕະຫຼອດຊີວິດ ໃຫ້ມີປະສິດທິພາບ</a:t>
            </a:r>
          </a:p>
          <a:p>
            <a:pPr marL="1828800" indent="-182880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ແຜນງານທີ 7 ສົ່ງເສີມການພົວພັນຮ່ວມມືກັບທຸກພາກສ່ວນ ທັງພາຍໃນ ແລະ ຕ່າງປະເທດ ໃນວຽກງານການຮຽນຮູ້ຕະຫຼອດຊີວິດ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74C709-CBF0-1232-1426-410846FE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12103"/>
            <a:ext cx="10401300" cy="956821"/>
          </a:xfrm>
        </p:spPr>
        <p:txBody>
          <a:bodyPr>
            <a:normAutofit/>
          </a:bodyPr>
          <a:lstStyle/>
          <a:p>
            <a:r>
              <a:rPr lang="lo-LA" sz="3200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ແຜນດຳເນີນງານ ສຳລັບການຮຽນຮູ້ຕະຫຼອດຊີວິດ</a:t>
            </a:r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(ຕໍ່)</a:t>
            </a:r>
          </a:p>
        </p:txBody>
      </p:sp>
    </p:spTree>
    <p:extLst>
      <p:ext uri="{BB962C8B-B14F-4D97-AF65-F5344CB8AC3E}">
        <p14:creationId xmlns:p14="http://schemas.microsoft.com/office/powerpoint/2010/main" val="158984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168924"/>
            <a:ext cx="10382250" cy="5476973"/>
          </a:xfrm>
        </p:spPr>
        <p:txBody>
          <a:bodyPr>
            <a:normAutofit/>
          </a:bodyPr>
          <a:lstStyle/>
          <a:p>
            <a:pPr marL="1828800" indent="-182880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1.</a:t>
            </a:r>
            <a:r>
              <a:rPr lang="en-US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ມາດຕະການຈັດຕັ້ງປະຕິບັດ</a:t>
            </a:r>
          </a:p>
          <a:p>
            <a:pPr marL="1828800" indent="-182880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2.</a:t>
            </a:r>
            <a:r>
              <a:rPr lang="en-US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ກົນໄກການຈັດຕັ້ງປະຕິບັດ</a:t>
            </a:r>
          </a:p>
          <a:p>
            <a:pPr marL="1828800" indent="-182880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3.</a:t>
            </a:r>
            <a:r>
              <a:rPr lang="en-US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ການຊຸກຍູ້, ຕິດຕາມ-ປະເມີນຜົນ ແລະ ສະຫຼູບລາຍງານ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74C709-CBF0-1232-1426-410846FE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12103"/>
            <a:ext cx="10401300" cy="956821"/>
          </a:xfrm>
        </p:spPr>
        <p:txBody>
          <a:bodyPr>
            <a:normAutofit/>
          </a:bodyPr>
          <a:lstStyle/>
          <a:p>
            <a:r>
              <a:rPr lang="lo-LA" sz="2800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ພາກທີ </a:t>
            </a:r>
            <a:r>
              <a:rPr lang="en-US" sz="2800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III </a:t>
            </a:r>
            <a:r>
              <a:rPr lang="lo-LA" sz="2800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ມາດຕະການ ແລະ ກົນໄກ ການຈັດຕັ້ງປະຕິບັດ</a:t>
            </a:r>
            <a:endParaRPr lang="en-US" sz="2800">
              <a:solidFill>
                <a:srgbClr val="0070C0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592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A633D0-5356-EE7C-5716-023DA93A8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786" y="3780148"/>
            <a:ext cx="6165129" cy="1442301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 ຂໍຂອບ​ໃຈ 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Thank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4A3C-8764-3459-AF9C-BDD05AC2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748"/>
            <a:ext cx="10401300" cy="1325563"/>
          </a:xfrm>
        </p:spPr>
        <p:txBody>
          <a:bodyPr/>
          <a:lstStyle/>
          <a:p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ພື້​ນ​ຖານ​ບ່ອນ​ອິງ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417311"/>
            <a:ext cx="10382250" cy="4759652"/>
          </a:xfrm>
        </p:spPr>
        <p:txBody>
          <a:bodyPr/>
          <a:lstStyle/>
          <a:p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ດຳ​ລັດ​ວ່າ​ດ້ວຍ​ການ​ຮຽ​ນຮູ້​ຕະຫຼອດ​ຊີ​ວິດ ຂອງ ສ​ປ​ປ ລາວ ສະ​ບັບ​ເລກ​ທີ 208/ລບ, ລົງ​ວັນ​ທີ 03/03/2020.</a:t>
            </a:r>
          </a:p>
          <a:p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ແຜນ​ພັດ​ທະ​ນາຂະ​ແໜງ​ການ​ສຶກ​ສາ ແລະ ກິ​ລາ 5 ປີ ຄັ້ງ​ທີ IX (2021-2025)</a:t>
            </a:r>
          </a:p>
          <a:p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ເປົ້າ​ໝາຍການ​ພັດ​ທະ​ນາ​ແບບ​ຍືນ​ຍົງ, ເປົ້າໝາຍ​ທີ 4 (SDGs) ຮອດ​ປີ 2030.</a:t>
            </a:r>
          </a:p>
          <a:p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ບັນ​ດາ​ເອ​ກະ​ສານ​ນະ​ໂຍ​ບາຍ​ກ່ຽວ​ກັບ​ການ​ຮຽນ​ຮູ້​ຕະຫຼອດ​ຊີ​ວິດ​ຂອງ​ສາ​ກົນ.</a:t>
            </a:r>
          </a:p>
          <a:p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ບັນ​ດາ​ເອ​ກະ​ສານ​ແຜ​ນ​ງານ​ຕ່າງໆ ​ທີ່​ກ່ຽວ​ຂ້ອງ ​ຂອງ​ຂະແໜງ​ການ​ສຶກ​ສາ ແລະ ກິ​ລາ.</a:t>
            </a:r>
          </a:p>
          <a:p>
            <a:pPr marL="0" indent="0">
              <a:buNone/>
            </a:pP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(ຍຸດ​ທະ​ສາດ​ການ​ພັດ​ທະ​ນາ​ຊັບ​ພະ​ຍາ​ກອນ​ມະ​ນຸດ, ແຜນດ​ຳ​ເນີນ​ງານ​ເພື່ອ​ຄວາມ​ສະ​ເໝີ​ພາບ​ຍິງ​-ຊາຍ ແລະ ວຽກ​ງານ​ແມ່ ແລະ ເດັກ, ແຜນ​ປະ​ຕິ​ບັດ​ງານ​ແຫ່ງ​ຊາດ ​ດ້ານ​ໂພ​ຊະ​ນາ​ການ…)</a:t>
            </a:r>
          </a:p>
        </p:txBody>
      </p:sp>
    </p:spTree>
    <p:extLst>
      <p:ext uri="{BB962C8B-B14F-4D97-AF65-F5344CB8AC3E}">
        <p14:creationId xmlns:p14="http://schemas.microsoft.com/office/powerpoint/2010/main" val="22149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4A3C-8764-3459-AF9C-BDD05AC2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36" y="91748"/>
            <a:ext cx="11095349" cy="1325563"/>
          </a:xfrm>
        </p:spPr>
        <p:txBody>
          <a:bodyPr>
            <a:normAutofit/>
          </a:bodyPr>
          <a:lstStyle/>
          <a:p>
            <a:r>
              <a:rPr lang="en-US" sz="400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ເຫດ​ຜົນ ແລະ ຄວາ​ມ​ຈຳ​ເປັນ​ ທີ່​ຕ້ອງ​ໄດ້​ສ້າງ​ແຜນ​ດຳ​ເນີນ​ງານ​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417311"/>
            <a:ext cx="10382250" cy="52285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​</a:t>
            </a:r>
            <a:r>
              <a:rPr lang="lo-LA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ເພື່ອຜັນຂະຫຍາຍດຳລັດການຮຽນຮູ້ຕະຫຼອດຊີວິດ ອອກເປັນແຜນ</a:t>
            </a: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ດຳ​ເນີນ</a:t>
            </a:r>
            <a:r>
              <a:rPr lang="lo-LA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ງານ ຫຼື ແຜນປະຕິບັດງານ ທີ່ສອດຄ່ອງກັບຂອບແຜນ</a:t>
            </a: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​ພັດ​ທະ​ນາ </a:t>
            </a:r>
            <a:r>
              <a:rPr lang="lo-LA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ຂອງຂະແໜງການສຶກສາ ແລະ ກິລາ</a:t>
            </a: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ເພື່ອ​ໃຊ້​ເປັນ​ແນວ​ທາງ​ໃນ​ການ​ສົ່ງ​ເສີມ ແລະ ພັດ​ທະ​ນາ​ການ​ຮຽນ​ຮູ້​ຕະຫຼອ​ດຊີ​ວິດ ຢູ່​ໃນ ສ​ປ​ປ ລາວ.</a:t>
            </a:r>
          </a:p>
          <a:p>
            <a:pPr>
              <a:lnSpc>
                <a:spcPct val="100000"/>
              </a:lnSpc>
            </a:pP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ໃຫ້​ເປັນ​ເຄື່ອງ​ມື ຫຼື ເປັນ​ບ່ອນ​ອີງ​ໃຫ້ ແຕ່​ລະ​ກະ​ຊວງ ຫຼື ຂະ​ແໜງ​ການ​ກ່ຽວ​ຂ້ອງ ໃນ​ການ​ວາງ​ແຜນ​​ພັດ​ທະ​ນາ​ການ​ຮຽນ​ຮູ້​ຕະຫຼອດ​ຊີ​ວິດ​ຂອງ​ພາກ​ສ່ວນ​ຕົນ.</a:t>
            </a:r>
          </a:p>
          <a:p>
            <a:pPr>
              <a:lnSpc>
                <a:spcPct val="100000"/>
              </a:lnSpc>
            </a:pP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ເພື່ອ​ຮັບ​ປະ​ກັນ​ວ່າ​ທຸກ​ຮູບ​ແບບ​ການ​ຮຽນ​ຮູ້ ແລະ ການ​ສຶກ​ສາ ໄດ້​ຖຶກ​ສົ່ງ​ເສີມ​ ໄປ​ຕາມ​ຂອບ​ວຸດ​ທິ​ການ​ສຶກ​ສາ​ແຫ່ງ​ຊາດ​ທິ​ກຳ​ນົດ.</a:t>
            </a:r>
          </a:p>
          <a:p>
            <a:pPr>
              <a:lnSpc>
                <a:spcPct val="100000"/>
              </a:lnSpc>
            </a:pP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ເພື່ອ​ຮັບ​ປະ​ກັນ​ວ່າ​ທ​ຸກ​ກຸ່ມ​ຄົນໃນ​ທົ່ວ​ສັງ​ຄົມ ຈະ​ບໍ່​ຖຶກ​ປະ​ປ່ອຍ​ໄວ​ເບື້ອງຫຼັງ.</a:t>
            </a:r>
          </a:p>
          <a:p>
            <a:pPr>
              <a:lnSpc>
                <a:spcPct val="100000"/>
              </a:lnSpc>
            </a:pPr>
            <a:endParaRPr lang="en-US"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1678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4A3C-8764-3459-AF9C-BDD05AC2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7" y="91748"/>
            <a:ext cx="11151909" cy="1325563"/>
          </a:xfrm>
        </p:spPr>
        <p:txBody>
          <a:bodyPr>
            <a:normAutofit/>
          </a:bodyPr>
          <a:lstStyle/>
          <a:p>
            <a:r>
              <a:rPr lang="en-US" sz="4000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ສະ​ພາບ​ບັນ​ຫາ ແລະ ສິ່ງ​ທ້າ​ທາຍ ໃນ​ການ​ພັດ​ທະ​ນາ LLL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417311"/>
            <a:ext cx="10382250" cy="52285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b="1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ດ້ານ​ທັດ​ສະ​ນາ ແລະ ຄວາມ​ເຂົ້າ​ໃຈ​ຂອງ​ສັງ​ຄົມ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rgbClr val="00B05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ການຮຽນຮູ້ຕະຫຼອດຊີວິດ ຍັງບໍ່ທັນເປັນທີ່ເຂົ້າໃຈ ແລະ ຖຶກຍອມຮັ</a:t>
            </a:r>
            <a:r>
              <a:rPr lang="en-US">
                <a:solidFill>
                  <a:srgbClr val="00B05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ບ​ໃນ​ທົ່ວ​ສັງ​ຄົມ.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ຄວາມຮັບຮູ້ ແລະ ຄວາມເຂົ້າໃຈ</a:t>
            </a: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ຕໍ່​ກັບ</a:t>
            </a:r>
            <a:r>
              <a:rPr lang="lo-LA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ຮູບແບບ ຫຼື ວິທີການ ຂອງການຮຽນຮູ້ຕະຫຼອດຊີວິດ </a:t>
            </a: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​ຍັງ​ຖື​ວ່າ​ເປັນ​ພຽງ​ແຕ່​ລັກ​ສະ​ນະ</a:t>
            </a:r>
            <a:r>
              <a:rPr lang="lo-LA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ທິດສະດີ ເທົ່ານັ້ນ</a:t>
            </a: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 </a:t>
            </a:r>
            <a:r>
              <a:rPr lang="lo-LA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ການປະຕິບັດຕົວຈິງຍັງບໍ່ທັນ</a:t>
            </a: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​ເປັນ​ຮູບ​ປະ​ທຳ​ເທົ່າ​ທີ່​ຄວນ.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ການຮຽນຮູ້ຕະຫຼອດຊີວິດ ແມ່ນຍຶດຖືວ່າເປັນການສຶກສາຜູ້ໃຫຍ່, </a:t>
            </a:r>
            <a:r>
              <a:rPr lang="en-US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ເປັນວຽກ​ການ</a:t>
            </a:r>
            <a:r>
              <a:rPr lang="lo-LA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ສຶກສາສຳລັບນອກໂຮງຮຽນ ແລະ ມີໄວ້ສຳລັບກຸ່ມເປົ້າໝາຍທີ່ປະລະການຮຽນ ຫຼື ພາດໂອກາດເທົ່ານັ້ນ</a:t>
            </a:r>
            <a:r>
              <a:rPr lang="en-US">
                <a:solidFill>
                  <a:srgbClr val="0070C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en-US">
                <a:solidFill>
                  <a:schemeClr val="accent5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(​ບາງ​ທັດ​ສະ​ນະ​ຈາກ​ເບື່ອງ​ຂອງ​ສຶກ​ສາ​)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rgbClr val="7030A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ການຮຽນຮູ້ຕະຫຼອດຊີວິດ ຍັງຖືກຄິດວ່າ ຫຼື ເຂົ້າໃຈວ່າເປັນວຽກງານຂອງສະເພາະແຕ່ຂະແໜງການສຶກສາພຽງຢ່າງດຽວ</a:t>
            </a:r>
            <a:r>
              <a:rPr lang="en-US">
                <a:solidFill>
                  <a:srgbClr val="7030A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en-US">
                <a:solidFill>
                  <a:schemeClr val="accent5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(ບາງ​ທັດ​ສະ​ນະ​ຈາກພາຍນອກ​)</a:t>
            </a:r>
          </a:p>
        </p:txBody>
      </p:sp>
    </p:spTree>
    <p:extLst>
      <p:ext uri="{BB962C8B-B14F-4D97-AF65-F5344CB8AC3E}">
        <p14:creationId xmlns:p14="http://schemas.microsoft.com/office/powerpoint/2010/main" val="22122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417311"/>
            <a:ext cx="10382250" cy="52285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bg1">
                    <a:lumMod val="75000"/>
                    <a:lumOff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ຍັງ​ບໍ່​ທັນ​ມີ​ແຜນ​ດຳ​ເນີນ​ງານ ຫຼື ແຜນ​ຍຸດ​ທະ​ສາດ ທີ່​ຊັດ​ເຈນ ສຳ​ລັບ​ວຽກ LLL.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B05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ດ້ານ​​ນະ​ໂຍ​ບາຍ ການ​ສົ່ງ​ເສີມ​ການ​ສຶກ​ສາ ແລ້ວ​ສ່ວນ​ໃຫຍ່​ຍັງ​ເນັ້ນ​ໃສ່​ແຕ່ ການ​ສຶກ​ສາ​ໃນ ແລະ ນອກ​ໂຮງ​ຮຽນ ເປັນຫຼັກ (ອາດ​ເພາະ​ຍັງ​ບໍ່​ມີ​ແຜນ​ງານ​ທີ່​ຊັດ​ເຈນ).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rgbClr val="7030A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ນະໂຍບາຍການສົ່ງເສີມການສຶກສາ ແມ່ນສາມາດປະຕິບັດໄດ້ໃນເຂດຕົວເມືອງເປັນສ່ວນໃຫຍ່</a:t>
            </a:r>
            <a:r>
              <a:rPr lang="en-US">
                <a:solidFill>
                  <a:srgbClr val="7030A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ການ​ປະ​ສານ​ງານ ແລະ ຮ່ວມມ​ື​ກັນ​ລະ​ຫວ່າງກະ​ຊວງ​ສຶກ​ສາ​ທີ່​ເປັນຫຼັກ ກັບ ບັນ​ດາ​ກະ​ຊວງ​ຕ່າງໆ ຫຼື ​ຂະ​ແໜງ​ການ​​ກ່ຽວ​ຂ້ອງ​ຍັງ​ບໍ່​ທັນ​ຈອດ​ກັນ ແລະ ບໍ່​ທັນ​ເປັນ​ລະ​ບົບ.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ຂາດ​ການ​ຮ່ວມ​ມື​ກັນ​ລະ​ຫວ່າງ ຂະ​ແໜງ​ການ​ທີ່​ສົ່ງ​ເສີມ​ດ້ານ​ການ​ຮຽນ​ຮູ້ ກັບ​ພາກ​ສ່ວນ​ທຸ​ລະ​ກິດ ຫຼື ການ​ສະ​ໜອງ​ດ້ານ​ແຮງ​ງານ​ກັບ​ຄວາມ​ຕ້ອງ​ການ​ຕະຫຼາດ​ແຮງ​ງານ.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>
              <a:solidFill>
                <a:schemeClr val="accent5">
                  <a:lumMod val="50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>
              <a:solidFill>
                <a:srgbClr val="7030A0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74C709-CBF0-1232-1426-410846FE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12103"/>
            <a:ext cx="10401300" cy="956821"/>
          </a:xfrm>
        </p:spPr>
        <p:txBody>
          <a:bodyPr>
            <a:normAutofit/>
          </a:bodyPr>
          <a:lstStyle/>
          <a:p>
            <a:r>
              <a:rPr lang="lo-LA" sz="3200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​ດ້ານນະໂຍບາຍ ແລະ ການຄຸ້ມຄອງ</a:t>
            </a:r>
            <a:endParaRPr lang="en-US" sz="3200">
              <a:solidFill>
                <a:srgbClr val="002060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239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168924"/>
            <a:ext cx="10382250" cy="54769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ຍັງ​ບໍ່​ມີ</a:t>
            </a:r>
            <a:r>
              <a:rPr lang="lo-LA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ລະບົບ ຫຼື ລະບຽບການການຮັບຮູ້, ຍອມຮັບ ແລະ ຢັ້ງຢືນຜົນການຮຽນຮູ້</a:t>
            </a:r>
            <a:r>
              <a:rPr lang="en-US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(RVA) ທີ່​ຊັດ​ເຈນ (ການ​ທຽບໂອນ​ຜົນ​ການ​ຮຽນ ຫຼື ປະ​ສ​ົບ​ການ).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ການເຊື່ອມ​ໂຍງ​ກັນ​ ລະ​ຫວ່າງ</a:t>
            </a:r>
            <a:r>
              <a:rPr lang="lo-LA">
                <a:solidFill>
                  <a:schemeClr val="bg1">
                    <a:lumMod val="85000"/>
                    <a:lumOff val="1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ການສຶກໃນໂຮງຮຽນ, ນອກໂຮງຮຽນ ແລະ ການຮຽນຮູ້ຕາມອັດທະຍາໄ</a:t>
            </a:r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chemeClr val="bg1">
                    <a:lumMod val="85000"/>
                    <a:lumOff val="1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ການປະກັນຄຸນນະພາບຕາມຂອບວຸດທິການສຶກສາ ປະຕິບັດໄດ້ພຽງແຕ່ການສຶກສາໃນໂຮງຮຽນ</a:t>
            </a:r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ຄວາມສອດຄ່ອງກັນລະຫວ່າງການຈ້າງງານ ແລະ ສາຍອາຊີວະ ຫຼື ການສຶກສາຊັ້ນສູງຍັງບໍ່ເປັນລະບົບຊັດເຈນ</a:t>
            </a:r>
            <a:r>
              <a:rPr lang="en-US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​.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7030A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ຍັງ​ບໍ່​ມີ​ແຜນງ​ານ ຫຼື ແຜນ​ຈັດ​ຕັ້ງ​ປະ​ຕິ​ບັດ ສຳ​ລັບການ​ຮຽນ​ຮູ້​ຕະຫຼອດ​ຊີ​ວິດ ທີ່​ຖຶກ​ຮອງ.</a:t>
            </a:r>
            <a:endParaRPr lang="en-US">
              <a:solidFill>
                <a:srgbClr val="002060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74C709-CBF0-1232-1426-410846FE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12103"/>
            <a:ext cx="10401300" cy="956821"/>
          </a:xfrm>
        </p:spPr>
        <p:txBody>
          <a:bodyPr>
            <a:normAutofit/>
          </a:bodyPr>
          <a:lstStyle/>
          <a:p>
            <a:r>
              <a:rPr lang="lo-LA" sz="3200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​ດ້ານ</a:t>
            </a:r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ໂຄ່ງ​ສ້າງ</a:t>
            </a:r>
          </a:p>
        </p:txBody>
      </p:sp>
    </p:spTree>
    <p:extLst>
      <p:ext uri="{BB962C8B-B14F-4D97-AF65-F5344CB8AC3E}">
        <p14:creationId xmlns:p14="http://schemas.microsoft.com/office/powerpoint/2010/main" val="1119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168924"/>
            <a:ext cx="10382250" cy="54769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ການລົງທືນຂອງທັງພາກລັດ ແລະ ເອກະຊົນ ຍັງມີໜ້ອຍ ແລະ ຈຳກັດ; ສ່ວນຫຼາຍແມ່ນລົງທືນໃສ່ແຕ່ການສຶກສາໃນໂຮງຮຽນ ສຳລັບພາກເອກະຊົນ (ອາດຍ້ອນລະບົບບໍ່ຊັດເຈນ);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ການພົວພັນຮ່ວມມື ແລະ ການສະໜັບສະໜູນຈາກພາຍນອກ ໃນການສົ່ງເສີມວຽກການຮຽນຮູ້ຕະຫຼອດຊີວິດ ຍັງມີໜ້ອຍ ແລະ ຈຳກັດ.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ຍັງບໍ່ມີການຈັດສັນງົບປະມານສະເພາະ ໃສ່ວຽກງານດັ່ງກ່າວ ໃນຂະແໜງການທີ່ກ່ຽວຂ້ອງ</a:t>
            </a:r>
            <a:r>
              <a:rPr lang="en-US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.</a:t>
            </a:r>
            <a:endParaRPr lang="lo-LA">
              <a:solidFill>
                <a:schemeClr val="bg2">
                  <a:lumMod val="25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74C709-CBF0-1232-1426-410846FE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12103"/>
            <a:ext cx="10401300" cy="956821"/>
          </a:xfrm>
        </p:spPr>
        <p:txBody>
          <a:bodyPr>
            <a:normAutofit/>
          </a:bodyPr>
          <a:lstStyle/>
          <a:p>
            <a:r>
              <a:rPr lang="lo-LA" sz="3200">
                <a:solidFill>
                  <a:srgbClr val="00B0F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ດ້ານງົບປະມານ ແລະ ການລົງທືນ</a:t>
            </a:r>
            <a:endParaRPr lang="en-US" sz="3200">
              <a:solidFill>
                <a:srgbClr val="00B0F0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338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989814"/>
            <a:ext cx="10382250" cy="565608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lo-LA" sz="3200" b="1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ພາກທີ </a:t>
            </a:r>
            <a:r>
              <a:rPr lang="en-US" sz="3200" b="1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I </a:t>
            </a:r>
            <a:r>
              <a:rPr lang="lo-LA" sz="3200" b="1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ພາກສະເໜີ</a:t>
            </a:r>
            <a:endParaRPr lang="en-US" sz="3200" b="1">
              <a:solidFill>
                <a:srgbClr val="002060"/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1.</a:t>
            </a:r>
            <a:r>
              <a:rPr lang="en-US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ຄວາມໝາຍ ແລະ ຄວາມສຳຄັນ ຂອງການຮຽນຮູ້ຕະຫຼອດຊີວິດ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2.</a:t>
            </a:r>
            <a:r>
              <a:rPr lang="en-US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ຄວາມເປັນມາຂອງການຮຽນຮູ້ຕະຫຼອດຊີວິດ ຂອງ ສປປ ລາວ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3.</a:t>
            </a:r>
            <a:r>
              <a:rPr lang="en-US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ສະພາບການ ແລະ ຂະບວນການຮຽນຮູ້ຕະຫຼອດຊີວິດ ຂອງພາກພື້ນ ແລະ ສາກົນ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4.</a:t>
            </a:r>
            <a:r>
              <a:rPr lang="en-US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>
                <a:solidFill>
                  <a:srgbClr val="002060"/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ສະພາບບັນຫາ ແລະ ສິ່ງທ້າທາຍ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 b="1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ພາກທີ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II </a:t>
            </a:r>
            <a:r>
              <a:rPr lang="lo-LA" b="1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ແຜນດຳເນີນງານ ສຳລັບການຮຽນຮູ້ຕະຫຼອດຊີວິດ (ຮອດປີ 2025)</a:t>
            </a:r>
            <a:endParaRPr lang="en-US" b="1">
              <a:solidFill>
                <a:schemeClr val="accent5">
                  <a:lumMod val="50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1.</a:t>
            </a:r>
            <a:r>
              <a:rPr lang="en-US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ວິໄສທັດ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2.</a:t>
            </a:r>
            <a:r>
              <a:rPr lang="en-US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ທິດທາງລວມ (ຈຸດປະສົງ)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3.</a:t>
            </a:r>
            <a:r>
              <a:rPr lang="en-US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ຄາດໝາຍສູ້ຊົນ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4.</a:t>
            </a:r>
            <a:r>
              <a:rPr lang="en-US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lo-LA" b="1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ແຜນດຳເນີນງານ ສຳລັບການຮຽນຮູ້ຕະຫຼອດຊີວິດ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74C709-CBF0-1232-1426-410846FE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12103"/>
            <a:ext cx="10401300" cy="956821"/>
          </a:xfrm>
        </p:spPr>
        <p:txBody>
          <a:bodyPr>
            <a:normAutofit/>
          </a:bodyPr>
          <a:lstStyle/>
          <a:p>
            <a:r>
              <a:rPr lang="lo-LA" sz="3200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ໂຄ່ງຮ່າງແຜນດຳເນີນງານ ສຳລັບການຮຽນຮູ້ຕະຫຼອດຊີວິດ</a:t>
            </a:r>
            <a:endParaRPr lang="en-US" sz="3200">
              <a:solidFill>
                <a:schemeClr val="accent5">
                  <a:lumMod val="50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144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3628-8563-E579-4ED8-C867C967B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168924"/>
            <a:ext cx="10382250" cy="5476973"/>
          </a:xfrm>
        </p:spPr>
        <p:txBody>
          <a:bodyPr>
            <a:normAutofit/>
          </a:bodyPr>
          <a:lstStyle/>
          <a:p>
            <a:pPr marL="1885950" indent="-188595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ແຜນງານທີ 1</a:t>
            </a:r>
            <a:r>
              <a:rPr lang="en-US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: </a:t>
            </a: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ສົ່ງເສີມໃຫ້ມີການຈັດຕັ້ງປະຕິບັດວຽກງານການຮຽນຮູ້ຕະຫຼອດຊີວິດ ທົ່ວສັງຄົມ.</a:t>
            </a:r>
            <a:endParaRPr lang="en-US">
              <a:solidFill>
                <a:schemeClr val="bg2">
                  <a:lumMod val="25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1885950" indent="-188595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ແຜນງານທີ 2 ສົ່ງເສີມຮູບແບບການຮຽນຮູ້ຕະຫຼອດຊີວິດ ແລະ ການຮຽນຮູ້ຢ່າງຕໍ່ເນື່ອງ ໂດຍຜ່ານການຮຽນຮູ້ທີ່ຫຼາກຫຼາຍທາງເລຶອກ ແລະ ຫຼາກຫຼາຍຮູບແບບ</a:t>
            </a:r>
            <a:r>
              <a:rPr lang="en-US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;</a:t>
            </a:r>
            <a:endParaRPr lang="lo-LA">
              <a:solidFill>
                <a:schemeClr val="bg2">
                  <a:lumMod val="25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1885950" indent="-188595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ແຜນງານທີ 3 ພັດທະນາ ລະບຽບການ ແລະ ມາດຕະຖານ ການປະກັນຄຸນນະພາບ, ການຮັບຮູ້, ການຢັ້ງຢືນ, ການທຽບເທົ່າ-ທຽບໂອນ ຜົນການຮຽນ ແລະ </a:t>
            </a:r>
            <a:r>
              <a:rPr lang="en-US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(RVA)</a:t>
            </a:r>
            <a:endParaRPr lang="lo-LA">
              <a:solidFill>
                <a:schemeClr val="bg2">
                  <a:lumMod val="25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  <a:p>
            <a:pPr marL="1885950" indent="-1885950">
              <a:lnSpc>
                <a:spcPct val="100000"/>
              </a:lnSpc>
              <a:buNone/>
            </a:pPr>
            <a:r>
              <a:rPr lang="lo-LA">
                <a:solidFill>
                  <a:schemeClr val="bg2">
                    <a:lumMod val="25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ແຜນງານທີ 4 ສົ່ງເສີມ, ສະໜັບສະໜູນຄູ, ບຸກຄະລາກອນຂະແໜງການສຶກສາ ແລະ ຂະແໜງການອື່ນໆໃຫ້ມີການຮຽນຮູ້ຕະຫຼອດຊີວິດ.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74C709-CBF0-1232-1426-410846FE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12103"/>
            <a:ext cx="10401300" cy="956821"/>
          </a:xfrm>
        </p:spPr>
        <p:txBody>
          <a:bodyPr>
            <a:normAutofit/>
          </a:bodyPr>
          <a:lstStyle/>
          <a:p>
            <a:r>
              <a:rPr lang="lo-LA" sz="3200">
                <a:solidFill>
                  <a:schemeClr val="accent5">
                    <a:lumMod val="50000"/>
                  </a:schemeClr>
                </a:solidFill>
                <a:latin typeface="Phetsarath OT" panose="02000500000000000001" pitchFamily="2" charset="2"/>
                <a:ea typeface="Phetsarath OT" panose="02000500000000000001" pitchFamily="2" charset="2"/>
                <a:cs typeface="Phetsarath OT" panose="02000500000000000001" pitchFamily="2" charset="2"/>
              </a:rPr>
              <a:t>ແຜນດຳເນີນງານ ສຳລັບການຮຽນຮູ້ຕະຫຼອດຊີວິດ.</a:t>
            </a:r>
            <a:endParaRPr lang="en-US" sz="3200">
              <a:solidFill>
                <a:schemeClr val="accent5">
                  <a:lumMod val="50000"/>
                </a:schemeClr>
              </a:solidFill>
              <a:latin typeface="Phetsarath OT" panose="02000500000000000001" pitchFamily="2" charset="2"/>
              <a:ea typeface="Phetsarath OT" panose="02000500000000000001" pitchFamily="2" charset="2"/>
              <a:cs typeface="Phetsarath OT" panose="020005000000000000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602009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880</TotalTime>
  <Words>1766</Words>
  <Application>Microsoft Office PowerPoint</Application>
  <PresentationFormat>Widescreen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Phetsarath OT</vt:lpstr>
      <vt:lpstr>Wingdings</vt:lpstr>
      <vt:lpstr>Theme1</vt:lpstr>
      <vt:lpstr>ໂຄງຮ່າງ​ ແຜນ​ດຳ​ເນີນ​ງານ​ການ​ຮຽນ​ຮູ້​ຕະຫຼອດ​ຊີ​ວິດ</vt:lpstr>
      <vt:lpstr>ພື້​ນ​ຖານ​ບ່ອນ​ອິງ</vt:lpstr>
      <vt:lpstr>ເຫດ​ຜົນ ແລະ ຄວາ​ມ​ຈຳ​ເປັນ​ ທີ່​ຕ້ອງ​ໄດ້​ສ້າງ​ແຜນ​ດຳ​ເນີນ​ງານ​</vt:lpstr>
      <vt:lpstr>ສະ​ພາບ​ບັນ​ຫາ ແລະ ສິ່ງ​ທ້າ​ທາຍ ໃນ​ການ​ພັດ​ທະ​ນາ LLL</vt:lpstr>
      <vt:lpstr>​ດ້ານນະໂຍບາຍ ແລະ ການຄຸ້ມຄອງ</vt:lpstr>
      <vt:lpstr>​ດ້ານໂຄ່ງ​ສ້າງ</vt:lpstr>
      <vt:lpstr>ດ້ານງົບປະມານ ແລະ ການລົງທືນ</vt:lpstr>
      <vt:lpstr>ໂຄ່ງຮ່າງແຜນດຳເນີນງານ ສຳລັບການຮຽນຮູ້ຕະຫຼອດຊີວິດ</vt:lpstr>
      <vt:lpstr>ແຜນດຳເນີນງານ ສຳລັບການຮຽນຮູ້ຕະຫຼອດຊີວິດ.</vt:lpstr>
      <vt:lpstr>ແຜນດຳເນີນງານ ສຳລັບການຮຽນຮູ້ຕະຫຼອດຊີວິດ (ຕໍ່)</vt:lpstr>
      <vt:lpstr>ພາກທີ III ມາດຕະການ ແລະ ກົນໄກ ການຈັດຕັ້ງປະຕິບັດ</vt:lpstr>
      <vt:lpstr>  ຂໍຂອບ​ໃຈ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ໂຄງຮ່າງ​ ແຜນ​ດຳ​ເນີນ​ງານ​ການ​ຮຽນ​ຮູ້​ຕະຫຼອດ​ຊີ​ວິດ</dc:title>
  <dc:creator>KHAMPHOU PHENGSAVANH</dc:creator>
  <cp:lastModifiedBy>KHAMPHOU PHENGSAVANH</cp:lastModifiedBy>
  <cp:revision>9</cp:revision>
  <dcterms:created xsi:type="dcterms:W3CDTF">2022-11-27T05:38:27Z</dcterms:created>
  <dcterms:modified xsi:type="dcterms:W3CDTF">2022-11-29T08:58:00Z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