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5"/>
  </p:notesMasterIdLst>
  <p:sldIdLst>
    <p:sldId id="257" r:id="rId3"/>
    <p:sldId id="336" r:id="rId4"/>
    <p:sldId id="270" r:id="rId5"/>
    <p:sldId id="261" r:id="rId6"/>
    <p:sldId id="262" r:id="rId7"/>
    <p:sldId id="335" r:id="rId8"/>
    <p:sldId id="330" r:id="rId9"/>
    <p:sldId id="265" r:id="rId10"/>
    <p:sldId id="266" r:id="rId11"/>
    <p:sldId id="326" r:id="rId12"/>
    <p:sldId id="264" r:id="rId13"/>
    <p:sldId id="333" r:id="rId14"/>
    <p:sldId id="341" r:id="rId15"/>
    <p:sldId id="342" r:id="rId16"/>
    <p:sldId id="340" r:id="rId17"/>
    <p:sldId id="339" r:id="rId18"/>
    <p:sldId id="338" r:id="rId19"/>
    <p:sldId id="345" r:id="rId20"/>
    <p:sldId id="343" r:id="rId21"/>
    <p:sldId id="344" r:id="rId22"/>
    <p:sldId id="272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022"/>
    <a:srgbClr val="00FFFF"/>
    <a:srgbClr val="FCFEFC"/>
    <a:srgbClr val="FFF2CC"/>
    <a:srgbClr val="FFFFFF"/>
    <a:srgbClr val="FFD966"/>
    <a:srgbClr val="65C5EB"/>
    <a:srgbClr val="D6DCE5"/>
    <a:srgbClr val="C2D8E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66" d="100"/>
          <a:sy n="66" d="100"/>
        </p:scale>
        <p:origin x="-76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2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970CE-768E-4DB7-97BD-65DEE036C197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89BBA-90D9-4E69-A004-417B93DB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B04D3-4AAB-B9BE-B4D8-6CD745BDD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392BFE-4246-40D3-A5E3-32A0E4424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1A869-2AF6-1E14-9382-FA1604DE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F101D2-6F98-1058-F433-B1571EB49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130CE7-838E-F252-B52C-30F75BAE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8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1D0FA-B970-3228-3142-E89EFC8E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E443E8-34D2-8CBC-9D90-AC81284C7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B2DF68-5B8F-F687-0BD7-659700E9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1FA555-EC46-6E54-A815-5D89F0101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E719A-B03D-AEBD-5A82-69F9329E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AE884F-5D9F-B052-6CB9-02B637D47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28EF8C-81A3-5A3D-5430-4EE45E14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1FD01-1AA5-5B26-03BC-5D1A40FD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276992-D52D-3F18-BE02-AB6B1832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BDF81-9FFE-D80E-B671-9E23ECDE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2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bg>
      <p:bgPr>
        <a:solidFill>
          <a:schemeClr val="bg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9FBA462-7E60-BA4E-9A1E-3B5E69DAC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E73A-EC7C-C74F-BDE1-B9AFE6B3713A}" type="datetimeFigureOut">
              <a:rPr lang="en-US" smtClean="0"/>
              <a:t>20-Sep-22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8A28A8-5C75-FC4B-9A28-8F343DF4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FD5A6F-AE17-4E4C-9567-DB3B0285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05D35-D126-3B47-A82C-2A13EA9E0A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B59AC0-ACCA-0548-A037-BC61068B8FE2}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57C152-0331-B74F-81FE-04A927A72C7B}"/>
              </a:ext>
            </a:extLst>
          </p:cNvPr>
          <p:cNvSpPr/>
          <p:nvPr userDrawn="1"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FDDD9A4-1691-5D47-9605-21650E22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tx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A6B69B4E-3A48-4F14-8C09-ECC8E58C7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763" y="1470025"/>
            <a:ext cx="10904088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2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90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39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21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83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2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F2D73-2EA2-BF3D-EB2E-15752172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BB9352-C442-4615-7E64-57AA59FF8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03C6BC-E4CB-7DC1-D96E-1B4A77AD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732534-D461-365E-0D72-EC757EAF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70C406-9A58-64AA-BF4F-69BFCCBB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3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2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7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9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78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50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742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8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B760D-B234-6B4B-0F73-1954BE2F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CF3A12-0974-7EB7-D2CB-F720CB6A9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E82B91-89E9-73E7-3154-F6123DC7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EEBAC2-0FC1-93FA-5FDC-D4D820C4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16177-0F42-70A1-2DE3-873F8169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77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53E97-C6A5-67B7-640F-D9721246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398EB8-15DA-761A-9EA0-0D58523D9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4701B1-5306-D35B-A1A6-E733B844E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80E952-9B82-FB9F-C7AF-064A940C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33616E-2DF9-CF32-52DB-43AC2D8B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0C98CF-B509-C919-F789-14431048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EAF48-274C-FF17-F9EA-95C6B0D2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A4FFED-EB8B-F954-D474-935C91842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C39CD3-D887-D3D2-4E11-06596B129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EDAEEC-BADB-01D3-ACEB-79F044C03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ACF250-4005-6B03-24B8-40571BBD2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C18D2E-4264-0DD0-C3DB-89442A7D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1A5057A-963A-2196-DBA7-099E0530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728029-3FCD-EFA4-A9A4-B34D0AEA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33FE8-67CA-8EED-25A7-02276B78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C09EA7-4A23-DCB4-70FB-517E92AB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DB8514-13C6-EE76-8CFA-8438BA88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0F181F-94DB-2EF2-51BA-2581CB7C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8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2392CC-EC98-D9FB-32D2-CC8F8FDB6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3F0EB6-B829-BA2E-2234-32790E95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CA9DCE-E2F4-73D2-586A-D79C0689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C3C6E-CA82-5300-4B0D-C9F292A1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73CAA7-32F7-FC8B-1E77-5DF719A2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7164B5-EA8B-8FA8-81D3-DD2268AB7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F74EE3-45FF-403B-28DF-82A7B38F1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787E1F-9462-4D23-E1B2-86850050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67BF06-A8CB-835D-8835-E3AD6558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F7C8A8-61D5-0624-5315-1C0D07EF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425657E-3531-3BC9-EA3D-798B1FAD7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D2A2BB-E7BB-DAB6-4578-2C8076449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A09D97-85FE-0DE6-4279-971ADA0D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457B68-1766-87D0-D822-7FD57EDD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37FC0E-8460-3883-CC8F-8A52E75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9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3B2A612-35A8-E9CE-376E-7E17C3EB2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3C52D1-AC03-6E18-2DA6-9CA26714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F63A02-36E0-1346-06A4-4E60E8D99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C0A52-3886-49CF-9732-203112310E83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59F3FE-5324-14A2-0E22-DF612FA0C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A2276-D01A-192E-C4C0-8364FE72A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72AB5-43DA-48F6-9BC2-D670B1A7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B6C9-93E0-49E8-99F8-1FF01B36303A}" type="datetimeFigureOut">
              <a:rPr lang="en-US" smtClean="0"/>
              <a:t>20-Sep-22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907D81-D74D-4030-B883-A9A262A4B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52137F-D6A4-7E07-D436-180D1378BC20}"/>
              </a:ext>
            </a:extLst>
          </p:cNvPr>
          <p:cNvSpPr txBox="1"/>
          <p:nvPr/>
        </p:nvSpPr>
        <p:spPr>
          <a:xfrm>
            <a:off x="3045413" y="2106292"/>
            <a:ext cx="8650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 b="1" dirty="0">
                <a:solidFill>
                  <a:schemeClr val="accent1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ການຈັັດຕັ້ງປະຕິບັດ ຄໍາແນະນໍາ ກ່ຽວກັບການຮ່ວມມື ແລະ ນໍາໃຊ້ຊັບພະຍາກອນຮ່ວມກັນ ລະຫວ່າງ ກົມການສຶກສານອກໂຮງຮຽນ ແລະ ກົມອາຊີວະສຶກສາ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6AF5F6-40D6-6A9E-61D7-A63B542C3D0D}"/>
              </a:ext>
            </a:extLst>
          </p:cNvPr>
          <p:cNvSpPr txBox="1"/>
          <p:nvPr/>
        </p:nvSpPr>
        <p:spPr>
          <a:xfrm>
            <a:off x="5121026" y="3841968"/>
            <a:ext cx="172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o-LA" sz="2400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ໂດຍ</a:t>
            </a:r>
            <a:r>
              <a:rPr lang="lo-LA" sz="1400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: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788B70-E06E-1C3A-031D-1B35E6702D05}"/>
              </a:ext>
            </a:extLst>
          </p:cNvPr>
          <p:cNvSpPr txBox="1"/>
          <p:nvPr/>
        </p:nvSpPr>
        <p:spPr>
          <a:xfrm>
            <a:off x="7524750" y="3954290"/>
            <a:ext cx="4433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dirty="0">
                <a:solidFill>
                  <a:srgbClr val="7030A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ນາງ ພັນມະຫາ ຜາງທະວົງ 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ຮອງຫົວໜ້າພະແນກ ສົ່ງເສີມວິຊາຊີບ ຂັ້ນພື້ນຖານ ກົມການສຶກສານອກໂຮງຮຽນ</a:t>
            </a:r>
            <a:endParaRPr lang="en-US" sz="2400" dirty="0">
              <a:solidFill>
                <a:srgbClr val="7030A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lo-LA" sz="2000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0257D54-D636-EB35-CBBE-E988A4E3B90A}"/>
              </a:ext>
            </a:extLst>
          </p:cNvPr>
          <p:cNvGrpSpPr/>
          <p:nvPr/>
        </p:nvGrpSpPr>
        <p:grpSpPr>
          <a:xfrm>
            <a:off x="664822" y="3486995"/>
            <a:ext cx="1578845" cy="1754324"/>
            <a:chOff x="2610196" y="2932837"/>
            <a:chExt cx="2360815" cy="175432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68981D2-1652-8D06-4B87-B4074BA602FD}"/>
                </a:ext>
              </a:extLst>
            </p:cNvPr>
            <p:cNvSpPr/>
            <p:nvPr/>
          </p:nvSpPr>
          <p:spPr>
            <a:xfrm>
              <a:off x="2610196" y="2932837"/>
              <a:ext cx="2360815" cy="1754324"/>
            </a:xfrm>
            <a:prstGeom prst="roundRect">
              <a:avLst>
                <a:gd name="adj" fmla="val 10237"/>
              </a:avLst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5369D62-9C83-0FC4-C932-9406AC92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0062" y="3112334"/>
              <a:ext cx="1601533" cy="138197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A5A4B1-C727-6365-B396-B8ED1128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54" y="206741"/>
            <a:ext cx="1375352" cy="1768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07CFB8-BBA4-0FC6-FF78-330DBCFB87C3}"/>
              </a:ext>
            </a:extLst>
          </p:cNvPr>
          <p:cNvSpPr txBox="1"/>
          <p:nvPr/>
        </p:nvSpPr>
        <p:spPr>
          <a:xfrm>
            <a:off x="495809" y="2131692"/>
            <a:ext cx="261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200" b="1" dirty="0">
                <a:solidFill>
                  <a:schemeClr val="accent1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ກະຊວງສຶກສາທິການ ແລະ ກິລາ</a:t>
            </a:r>
          </a:p>
          <a:p>
            <a:pPr algn="ctr"/>
            <a:r>
              <a:rPr lang="lo-LA" sz="1200" b="1" dirty="0">
                <a:solidFill>
                  <a:schemeClr val="accent1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ກົມການສຶກສນນອກໂຮງຮຽນ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11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0691262-5794-4100-8CDD-31BC22840069}"/>
              </a:ext>
            </a:extLst>
          </p:cNvPr>
          <p:cNvSpPr/>
          <p:nvPr/>
        </p:nvSpPr>
        <p:spPr>
          <a:xfrm>
            <a:off x="1172582" y="1502839"/>
            <a:ext cx="4922225" cy="49825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715FC77-38D1-41E8-AB65-02E5FDCB7A39}"/>
              </a:ext>
            </a:extLst>
          </p:cNvPr>
          <p:cNvSpPr/>
          <p:nvPr/>
        </p:nvSpPr>
        <p:spPr>
          <a:xfrm>
            <a:off x="6271365" y="1502174"/>
            <a:ext cx="4922225" cy="498258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1800" dirty="0">
              <a:solidFill>
                <a:srgbClr val="FEFBF5"/>
              </a:solidFill>
            </a:endParaRPr>
          </a:p>
        </p:txBody>
      </p:sp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xmlns="" id="{A8F54078-7EDE-448D-A75F-F06881B92485}"/>
              </a:ext>
            </a:extLst>
          </p:cNvPr>
          <p:cNvSpPr/>
          <p:nvPr/>
        </p:nvSpPr>
        <p:spPr>
          <a:xfrm rot="16200000">
            <a:off x="5660260" y="-4817421"/>
            <a:ext cx="915027" cy="11295031"/>
          </a:xfrm>
          <a:prstGeom prst="round2SameRect">
            <a:avLst>
              <a:gd name="adj1" fmla="val 29131"/>
              <a:gd name="adj2" fmla="val 0"/>
            </a:avLst>
          </a:prstGeom>
          <a:gradFill>
            <a:gsLst>
              <a:gs pos="66000">
                <a:srgbClr val="FEF6E9"/>
              </a:gs>
              <a:gs pos="100000">
                <a:srgbClr val="FEFBF5"/>
              </a:gs>
              <a:gs pos="23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942556F-48C3-4DED-9C73-F9F20CC8C9BE}"/>
              </a:ext>
            </a:extLst>
          </p:cNvPr>
          <p:cNvSpPr txBox="1"/>
          <p:nvPr/>
        </p:nvSpPr>
        <p:spPr>
          <a:xfrm>
            <a:off x="987633" y="599258"/>
            <a:ext cx="3416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228600" algn="ctr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lo-LA" sz="2400" b="1" dirty="0">
                <a:solidFill>
                  <a:srgbClr val="0070C0"/>
                </a:solidFill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ຄູສອນ ແລະ ຜູ້ຮຽນ</a:t>
            </a:r>
            <a:endParaRPr lang="en-US" sz="2400" dirty="0">
              <a:solidFill>
                <a:srgbClr val="0070C0"/>
              </a:solidFill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6D20BF5-834C-4A06-B8B2-3F955DCEFE5A}"/>
              </a:ext>
            </a:extLst>
          </p:cNvPr>
          <p:cNvSpPr txBox="1"/>
          <p:nvPr/>
        </p:nvSpPr>
        <p:spPr>
          <a:xfrm>
            <a:off x="6582264" y="3429000"/>
            <a:ext cx="41499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8463" marR="0" indent="-398463" algn="thaiDist">
              <a:spcBef>
                <a:spcPts val="0"/>
              </a:spcBef>
              <a:spcAft>
                <a:spcPts val="0"/>
              </a:spcAft>
              <a:tabLst>
                <a:tab pos="398463" algn="l"/>
              </a:tabLst>
            </a:pP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ຜູ້ທີ່ຈະເຂົ້າຮຽນຫຼັກສູດດັ່ງກ່າວຕ້ອງມີເງື່ອນໄຂດັ່ງນີ້:</a:t>
            </a:r>
            <a:endParaRPr lang="en-US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398463" marR="0" indent="-398463" algn="thaiDist">
              <a:spcBef>
                <a:spcPts val="0"/>
              </a:spcBef>
              <a:spcAft>
                <a:spcPts val="0"/>
              </a:spcAft>
              <a:tabLst>
                <a:tab pos="398463" algn="l"/>
              </a:tabLst>
            </a:pPr>
            <a:r>
              <a:rPr lang="en-US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-	</a:t>
            </a: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ຜູ້ທີ່ຈົບຊັ້ນປະຖົມສຶກສາ ຫຼື ທຽບເທົ່າ;</a:t>
            </a:r>
            <a:endParaRPr lang="en-US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398463" marR="0" indent="-398463" algn="thaiDist">
              <a:spcBef>
                <a:spcPts val="0"/>
              </a:spcBef>
              <a:spcAft>
                <a:spcPts val="0"/>
              </a:spcAft>
              <a:tabLst>
                <a:tab pos="398463" algn="l"/>
              </a:tabLst>
            </a:pPr>
            <a:r>
              <a:rPr lang="en-US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-	</a:t>
            </a: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ຜູ້ທີ່ອອກໂຮງຮຽນໃນລະຫວ່າງການຮຽນຊັ້ນມັດທະຍົມຕອນຕົ້ນ, ໄດ້ຮັບການປະເມີນ ແລະ ຮັບຮູ້ຜົນການຮຽນ ໃນໄລຍະຜ່ານມາ ໂດຍຄະນະຮັບຜິດຊອບຈັດຕັ້ງ ການຮຽນ-ການສອນ.</a:t>
            </a:r>
            <a:endParaRPr lang="en-US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6B37D6-C4B4-438E-8514-87053556B8E1}"/>
              </a:ext>
            </a:extLst>
          </p:cNvPr>
          <p:cNvSpPr txBox="1"/>
          <p:nvPr/>
        </p:nvSpPr>
        <p:spPr>
          <a:xfrm>
            <a:off x="1459832" y="3288052"/>
            <a:ext cx="41583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thaiDist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28600" algn="l"/>
              </a:tabLst>
            </a:pP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ຄູຝຶກວິຊາຊີບ ແມ່ນນໍາໃຊ້ຄູຝຶກ ພາກທິດສະດີ ແລະ ພາກປະຕິບັດ ໃນສະຖານອາຊີວະສຶກສາ ແລະ ສະຖານການສຶກສານອກໂຮງຮຽນ ທີ່ດໍາເນີນການຈັ້ດຕັ້ງ ການຮຽນ</a:t>
            </a:r>
            <a:r>
              <a:rPr lang="th-TH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-</a:t>
            </a: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ການສອນ ແລະ ຄູຮັບເຊີນ;</a:t>
            </a:r>
          </a:p>
          <a:p>
            <a:pPr marR="0" algn="thaiDist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endParaRPr lang="en-US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  <a:p>
            <a:pPr marL="228600" marR="0" indent="-228600" algn="thaiDist"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-	</a:t>
            </a:r>
            <a:r>
              <a:rPr lang="lo-LA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ຄູສອນບໍາລຸງຍົກລະດັບການສຶກສາມັດທະຍົມຕອນຕົ້ນ ແມ່ນຄູສອນໃນຂະແໜງວິທະຍາສາດພື້ນຖານ ຂອງ ສະຖານອາຊີວະສຶກສາ, ສູນການສຶກສານອກໂຮງຮຽນ ແລະ ຄູຮັບເຊີນ</a:t>
            </a:r>
            <a:r>
              <a:rPr lang="th-TH" dirty="0">
                <a:effectLst/>
                <a:latin typeface="Phetsarath OT" panose="02000500000000020004" pitchFamily="2" charset="0"/>
                <a:ea typeface="Phetsarath OT" panose="02000500000000020004" pitchFamily="2" charset="0"/>
                <a:cs typeface="Phetsarath OT" panose="02000500000000020004" pitchFamily="2" charset="0"/>
              </a:rPr>
              <a:t>.</a:t>
            </a:r>
            <a:endParaRPr lang="en-US" dirty="0"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31A6B68-3853-4BA2-BDEA-E6305A21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55" y="1978091"/>
            <a:ext cx="974915" cy="9749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AEF1597-0FAC-4DC9-AADB-0843B5103192}"/>
              </a:ext>
            </a:extLst>
          </p:cNvPr>
          <p:cNvGrpSpPr/>
          <p:nvPr/>
        </p:nvGrpSpPr>
        <p:grpSpPr>
          <a:xfrm>
            <a:off x="6424480" y="1978091"/>
            <a:ext cx="1908526" cy="696293"/>
            <a:chOff x="7889040" y="2721328"/>
            <a:chExt cx="2244993" cy="113221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C3F35BFA-4DDB-412C-B263-C8128771A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89040" y="2721328"/>
              <a:ext cx="1132215" cy="113221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39BBAAB-64E1-4390-87E9-D517854B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71881" y="2721328"/>
              <a:ext cx="1132215" cy="11322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D72D6A5-5420-4DE7-A0BA-55339D787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54722" y="2721328"/>
              <a:ext cx="1132215" cy="113221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58D537B-9720-4E16-94A7-059E1EFE4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01818" y="2721328"/>
              <a:ext cx="1132215" cy="1132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046411"/>
      </p:ext>
    </p:extLst>
  </p:cSld>
  <p:clrMapOvr>
    <a:masterClrMapping/>
  </p:clrMapOvr>
  <p:transition spd="slow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232918"/>
            <a:ext cx="738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ການຈັດຕັ້ງປະຕິບັດ</a:t>
            </a:r>
            <a:endParaRPr lang="en-US" sz="28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4D8959-DE4C-FA25-3921-A2CDE20BED31}"/>
              </a:ext>
            </a:extLst>
          </p:cNvPr>
          <p:cNvGrpSpPr/>
          <p:nvPr/>
        </p:nvGrpSpPr>
        <p:grpSpPr>
          <a:xfrm>
            <a:off x="112361" y="78078"/>
            <a:ext cx="781115" cy="653735"/>
            <a:chOff x="112361" y="78078"/>
            <a:chExt cx="781115" cy="6537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683210E-F13F-6732-7041-CCAD0848FF8A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DA51569-3163-4D72-F7CA-B80202D94877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08222B-A632-2CCD-E80F-A5912A768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115"/>
          <a:stretch/>
        </p:blipFill>
        <p:spPr>
          <a:xfrm>
            <a:off x="893476" y="1070527"/>
            <a:ext cx="3897495" cy="1969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A59678-B760-BF43-B24B-550EE3535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516" y="1070527"/>
            <a:ext cx="6196049" cy="545979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CBA7613-D8F7-350A-4ECB-AD735E902F8D}"/>
              </a:ext>
            </a:extLst>
          </p:cNvPr>
          <p:cNvSpPr/>
          <p:nvPr/>
        </p:nvSpPr>
        <p:spPr>
          <a:xfrm>
            <a:off x="8621485" y="1297791"/>
            <a:ext cx="2242457" cy="23802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D206686-5BD6-2493-5389-9964AB9B6F72}"/>
              </a:ext>
            </a:extLst>
          </p:cNvPr>
          <p:cNvSpPr/>
          <p:nvPr/>
        </p:nvSpPr>
        <p:spPr>
          <a:xfrm>
            <a:off x="9557657" y="1939123"/>
            <a:ext cx="1552896" cy="23802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08F0B3D-B2E7-6624-92F3-1886898415B4}"/>
              </a:ext>
            </a:extLst>
          </p:cNvPr>
          <p:cNvSpPr/>
          <p:nvPr/>
        </p:nvSpPr>
        <p:spPr>
          <a:xfrm>
            <a:off x="5920509" y="2172041"/>
            <a:ext cx="5190044" cy="228720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0265060-B918-D16A-4DBA-0774FC486FFC}"/>
              </a:ext>
            </a:extLst>
          </p:cNvPr>
          <p:cNvSpPr/>
          <p:nvPr/>
        </p:nvSpPr>
        <p:spPr>
          <a:xfrm>
            <a:off x="5920509" y="2403021"/>
            <a:ext cx="5190044" cy="210239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EF68A8D-6CB1-683F-BC96-FB69CCBFCD91}"/>
              </a:ext>
            </a:extLst>
          </p:cNvPr>
          <p:cNvSpPr/>
          <p:nvPr/>
        </p:nvSpPr>
        <p:spPr>
          <a:xfrm>
            <a:off x="5920509" y="2610206"/>
            <a:ext cx="1017320" cy="167122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C02F6BC-ED0E-BCCA-7D9B-2AC1EFDE5FC8}"/>
              </a:ext>
            </a:extLst>
          </p:cNvPr>
          <p:cNvSpPr/>
          <p:nvPr/>
        </p:nvSpPr>
        <p:spPr>
          <a:xfrm>
            <a:off x="5920509" y="3542600"/>
            <a:ext cx="3524596" cy="167122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DF900B8-D9F2-6430-169A-04A7D15FE2EA}"/>
              </a:ext>
            </a:extLst>
          </p:cNvPr>
          <p:cNvSpPr/>
          <p:nvPr/>
        </p:nvSpPr>
        <p:spPr>
          <a:xfrm>
            <a:off x="2950491" y="2089445"/>
            <a:ext cx="1788423" cy="399753"/>
          </a:xfrm>
          <a:prstGeom prst="roundRect">
            <a:avLst>
              <a:gd name="adj" fmla="val 34821"/>
            </a:avLst>
          </a:prstGeom>
          <a:solidFill>
            <a:srgbClr val="F250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1A9602C-7DC9-A3F5-9DCB-14811FD75A42}"/>
              </a:ext>
            </a:extLst>
          </p:cNvPr>
          <p:cNvSpPr/>
          <p:nvPr/>
        </p:nvSpPr>
        <p:spPr>
          <a:xfrm>
            <a:off x="5920509" y="1524715"/>
            <a:ext cx="3920177" cy="216589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AE3DBFE-F11C-3FD3-1CB0-0E67BB1014E4}"/>
              </a:ext>
            </a:extLst>
          </p:cNvPr>
          <p:cNvSpPr/>
          <p:nvPr/>
        </p:nvSpPr>
        <p:spPr>
          <a:xfrm>
            <a:off x="5678191" y="1355982"/>
            <a:ext cx="182880" cy="182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C3A216A-17E6-B3C1-F6A6-9582B592BB0A}"/>
              </a:ext>
            </a:extLst>
          </p:cNvPr>
          <p:cNvSpPr/>
          <p:nvPr/>
        </p:nvSpPr>
        <p:spPr>
          <a:xfrm>
            <a:off x="5678191" y="1794321"/>
            <a:ext cx="182880" cy="182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6F05159-0CC7-43A3-5803-924D23EEDD8E}"/>
              </a:ext>
            </a:extLst>
          </p:cNvPr>
          <p:cNvSpPr/>
          <p:nvPr/>
        </p:nvSpPr>
        <p:spPr>
          <a:xfrm>
            <a:off x="5678191" y="2875547"/>
            <a:ext cx="182880" cy="182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FB08E35-E7D5-70B8-A635-56B5FF2AE693}"/>
              </a:ext>
            </a:extLst>
          </p:cNvPr>
          <p:cNvCxnSpPr>
            <a:cxnSpLocks/>
          </p:cNvCxnSpPr>
          <p:nvPr/>
        </p:nvCxnSpPr>
        <p:spPr>
          <a:xfrm>
            <a:off x="8621485" y="1485933"/>
            <a:ext cx="23117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0EBBC8C-8BE6-D7FF-08D6-459AC0B3855F}"/>
              </a:ext>
            </a:extLst>
          </p:cNvPr>
          <p:cNvCxnSpPr>
            <a:cxnSpLocks/>
          </p:cNvCxnSpPr>
          <p:nvPr/>
        </p:nvCxnSpPr>
        <p:spPr>
          <a:xfrm>
            <a:off x="9445105" y="2136743"/>
            <a:ext cx="148814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BED4D64-C817-E6CF-8A63-FA4C828D9DF7}"/>
              </a:ext>
            </a:extLst>
          </p:cNvPr>
          <p:cNvCxnSpPr>
            <a:cxnSpLocks/>
          </p:cNvCxnSpPr>
          <p:nvPr/>
        </p:nvCxnSpPr>
        <p:spPr>
          <a:xfrm>
            <a:off x="5920509" y="2377289"/>
            <a:ext cx="501273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6F5BD2B-AD8C-1E88-CF73-84E895F928D6}"/>
              </a:ext>
            </a:extLst>
          </p:cNvPr>
          <p:cNvCxnSpPr>
            <a:cxnSpLocks/>
          </p:cNvCxnSpPr>
          <p:nvPr/>
        </p:nvCxnSpPr>
        <p:spPr>
          <a:xfrm>
            <a:off x="5920509" y="2610998"/>
            <a:ext cx="501273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D0EFBCB-252E-FD17-5779-5920AC3F9A5C}"/>
              </a:ext>
            </a:extLst>
          </p:cNvPr>
          <p:cNvCxnSpPr>
            <a:cxnSpLocks/>
          </p:cNvCxnSpPr>
          <p:nvPr/>
        </p:nvCxnSpPr>
        <p:spPr>
          <a:xfrm>
            <a:off x="5920509" y="2777328"/>
            <a:ext cx="93749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56476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8FED6B-F40F-B86A-6E08-F5484C2E84AB}"/>
              </a:ext>
            </a:extLst>
          </p:cNvPr>
          <p:cNvSpPr/>
          <p:nvPr/>
        </p:nvSpPr>
        <p:spPr>
          <a:xfrm>
            <a:off x="8032865" y="1014154"/>
            <a:ext cx="3873731" cy="56109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22100F-9AC8-381C-4267-0ED84FBF3E85}"/>
              </a:ext>
            </a:extLst>
          </p:cNvPr>
          <p:cNvSpPr/>
          <p:nvPr/>
        </p:nvSpPr>
        <p:spPr>
          <a:xfrm>
            <a:off x="332508" y="1005680"/>
            <a:ext cx="3873731" cy="56353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-83890" y="34397"/>
            <a:ext cx="12429639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-520343" y="289890"/>
            <a:ext cx="1279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    ການຈັດຕັ້ງ ປບ ຝຶກອົບຮົມວິຊາຊີບໄລຍະສັ້ນ ໂດຍການຮ່ວມມື ແລະ ນໍາໃຊ້ຊັບພະຍາກອນຮ່ວມກັນ ໃນທ້າຍປີ 2021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98B526-CCD0-4DF8-2311-1078734CFAC8}"/>
              </a:ext>
            </a:extLst>
          </p:cNvPr>
          <p:cNvSpPr/>
          <p:nvPr/>
        </p:nvSpPr>
        <p:spPr>
          <a:xfrm>
            <a:off x="4159134" y="1014154"/>
            <a:ext cx="3873731" cy="56109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BF1CEC2-DC36-1A32-0EEF-3704D6E3A1C6}"/>
              </a:ext>
            </a:extLst>
          </p:cNvPr>
          <p:cNvSpPr/>
          <p:nvPr/>
        </p:nvSpPr>
        <p:spPr>
          <a:xfrm>
            <a:off x="648393" y="1087899"/>
            <a:ext cx="3241963" cy="615142"/>
          </a:xfrm>
          <a:prstGeom prst="round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606FAA0-B905-4BD4-9144-A1787B1FB9D7}"/>
              </a:ext>
            </a:extLst>
          </p:cNvPr>
          <p:cNvSpPr/>
          <p:nvPr/>
        </p:nvSpPr>
        <p:spPr>
          <a:xfrm>
            <a:off x="4522124" y="1087899"/>
            <a:ext cx="3241963" cy="615142"/>
          </a:xfrm>
          <a:prstGeom prst="round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CFD7EEB-A824-FDCA-1F6D-4A704626F89B}"/>
              </a:ext>
            </a:extLst>
          </p:cNvPr>
          <p:cNvSpPr/>
          <p:nvPr/>
        </p:nvSpPr>
        <p:spPr>
          <a:xfrm>
            <a:off x="8395855" y="1104083"/>
            <a:ext cx="3241963" cy="615142"/>
          </a:xfrm>
          <a:prstGeom prst="round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0DFDD-D276-DEA4-36B8-5494685D1970}"/>
              </a:ext>
            </a:extLst>
          </p:cNvPr>
          <p:cNvSpPr txBox="1"/>
          <p:nvPr/>
        </p:nvSpPr>
        <p:spPr>
          <a:xfrm>
            <a:off x="933004" y="1210803"/>
            <a:ext cx="274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ສູນ</a:t>
            </a:r>
            <a:r>
              <a:rPr lang="lo-LA"/>
              <a:t> </a:t>
            </a:r>
            <a:r>
              <a:rPr lang="en-US" sz="2000" b="1"/>
              <a:t>CLC</a:t>
            </a:r>
            <a:r>
              <a:rPr lang="en-US"/>
              <a:t>  </a:t>
            </a: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ບ້ານບົວແວງຄໍາ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B1E28E-66F6-0E38-91CB-C2FE486DBAD5}"/>
              </a:ext>
            </a:extLst>
          </p:cNvPr>
          <p:cNvSpPr txBox="1"/>
          <p:nvPr/>
        </p:nvSpPr>
        <p:spPr>
          <a:xfrm>
            <a:off x="4933552" y="1210803"/>
            <a:ext cx="241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ສູນ ກສນ ເມືອງໝື່ນ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FAF302-B91F-8F26-DF8D-3F46CEEB5FAC}"/>
              </a:ext>
            </a:extLst>
          </p:cNvPr>
          <p:cNvSpPr txBox="1"/>
          <p:nvPr/>
        </p:nvSpPr>
        <p:spPr>
          <a:xfrm>
            <a:off x="8426233" y="1210803"/>
            <a:ext cx="311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ຝຶກອົບຮົມຄູຝຶກ ກສນ + ອສ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5C5B54-ACBE-F07E-4314-A16E7DF9EC63}"/>
              </a:ext>
            </a:extLst>
          </p:cNvPr>
          <p:cNvSpPr txBox="1"/>
          <p:nvPr/>
        </p:nvSpPr>
        <p:spPr>
          <a:xfrm>
            <a:off x="933004" y="1703041"/>
            <a:ext cx="274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ມ. ປາກຊັນ, ຂ.ບໍລິຄໍາໄຊ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E57FD89-E221-1BB1-CE56-6AA5D0EBE416}"/>
              </a:ext>
            </a:extLst>
          </p:cNvPr>
          <p:cNvSpPr txBox="1"/>
          <p:nvPr/>
        </p:nvSpPr>
        <p:spPr>
          <a:xfrm>
            <a:off x="4743003" y="1703041"/>
            <a:ext cx="274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ຂ.ວຽງຈັນ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7DF6BC-1DB3-2EA5-57E0-D3A9C235DA01}"/>
              </a:ext>
            </a:extLst>
          </p:cNvPr>
          <p:cNvSpPr txBox="1"/>
          <p:nvPr/>
        </p:nvSpPr>
        <p:spPr>
          <a:xfrm>
            <a:off x="8348751" y="1703041"/>
            <a:ext cx="319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ພະແນກ ສສກ ຂ.ວຽງຈັນ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71B0E9-3A6E-C149-A484-8CA8937CD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9" t="43342" r="49800" b="33262"/>
          <a:stretch/>
        </p:blipFill>
        <p:spPr>
          <a:xfrm>
            <a:off x="8178744" y="3798688"/>
            <a:ext cx="1811923" cy="15394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19EECFA-4F2C-3448-244C-707384A49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8" t="17879" r="5372" b="21521"/>
          <a:stretch/>
        </p:blipFill>
        <p:spPr>
          <a:xfrm>
            <a:off x="9570662" y="3798688"/>
            <a:ext cx="2190056" cy="241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C70F8B-87FF-C334-45E5-15FA95E40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63" t="25055" r="19386" b="41905"/>
          <a:stretch/>
        </p:blipFill>
        <p:spPr>
          <a:xfrm>
            <a:off x="8178744" y="2283550"/>
            <a:ext cx="3581973" cy="13385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B61C48A-5786-F110-4586-B82756368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09" y="4250267"/>
            <a:ext cx="3227231" cy="2383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933839E-E025-26CF-7747-0F8DE8CA2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124" y="4250267"/>
            <a:ext cx="3241963" cy="2353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6ED2CD-D0AD-E12B-0C10-0077E42C0E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2072373"/>
            <a:ext cx="3241963" cy="2177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F5AB59-EA43-0E63-7EF7-49528E6FD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24" y="1990249"/>
            <a:ext cx="3241963" cy="22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761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AEDC0B-6FE1-C5C5-C3D6-E3110323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725"/>
          </a:xfrm>
        </p:spPr>
        <p:txBody>
          <a:bodyPr>
            <a:normAutofit/>
          </a:bodyPr>
          <a:lstStyle/>
          <a:p>
            <a:r>
              <a:rPr lang="lo-LA" sz="3200" dirty="0">
                <a:solidFill>
                  <a:srgbClr val="00B0F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ສ້ອມແປງລົດຈັກ ຂະຫຍາຍພັນໄມໃຫ້ໝາກ ສູນບົວແວງຄຳ ຂ. ບໍລິຄຳໄຊ </a:t>
            </a:r>
            <a:endParaRPr lang="en-US" sz="3200" dirty="0">
              <a:solidFill>
                <a:srgbClr val="00B0F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34596-F933-5445-A021-0B0FA2F2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850"/>
            <a:ext cx="10515600" cy="48431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xmlns="" id="{1B6B8E11-41CA-B07B-A0FD-8330E1997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850"/>
            <a:ext cx="3642271" cy="3122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D706B3-9C37-2E6D-73DF-0F7528FA0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29" y="1333850"/>
            <a:ext cx="3642271" cy="31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5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37648D-C83E-C33D-45CC-7C499F870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88" y="426448"/>
            <a:ext cx="9144000" cy="649793"/>
          </a:xfrm>
        </p:spPr>
        <p:txBody>
          <a:bodyPr>
            <a:normAutofit/>
          </a:bodyPr>
          <a:lstStyle/>
          <a:p>
            <a:pPr algn="l"/>
            <a:r>
              <a:rPr lang="lo-LA" sz="3200" dirty="0">
                <a:solidFill>
                  <a:srgbClr val="00B0F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ປຸງແຕ່ງອາຫານ ສູນບົວວຽງຄຳ ຂ. ບໍລິຄຳໄຊ </a:t>
            </a:r>
            <a:endParaRPr lang="en-US" sz="3200" dirty="0">
              <a:solidFill>
                <a:srgbClr val="00B0F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21B766-EC69-B562-017A-579DE9371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87" y="1246173"/>
            <a:ext cx="8569465" cy="508989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D0EDA8-D00F-B9AD-78EA-669148BF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6" y="1246173"/>
            <a:ext cx="3309978" cy="2670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EE0D8E-C220-DD87-85F2-25B7348EF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35" y="1246173"/>
            <a:ext cx="2633746" cy="2544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B22DFF-B209-FF72-81C6-FCF197F3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5" y="3791118"/>
            <a:ext cx="3260881" cy="2544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F37231-5F76-DC59-6767-1C96B3508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27" y="3791118"/>
            <a:ext cx="2633746" cy="24822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9A34A5-9432-7F38-3A7E-2EE2C8E60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35" y="3853831"/>
            <a:ext cx="2633745" cy="2482233"/>
          </a:xfrm>
          <a:prstGeom prst="rect">
            <a:avLst/>
          </a:prstGeom>
        </p:spPr>
      </p:pic>
      <p:pic>
        <p:nvPicPr>
          <p:cNvPr id="32" name="Picture 13" descr="C:\Users\MOE\Desktop\ຝຶກອົບຮົມວິຊາຊີບ 3 ສ້າງແຂວງຫົວພັນ\ຮູບບ້ານເມືອງປົວ-ຄໍາໃບ\12309176_533732943447823_1162624175_n.jpg">
            <a:extLst>
              <a:ext uri="{FF2B5EF4-FFF2-40B4-BE49-F238E27FC236}">
                <a16:creationId xmlns:a16="http://schemas.microsoft.com/office/drawing/2014/main" xmlns="" id="{7ED2F7B7-8754-BC3C-0565-B7B3E1D0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96" y="1246173"/>
            <a:ext cx="2674839" cy="254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03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4183" y="574712"/>
            <a:ext cx="8291419" cy="500555"/>
          </a:xfrm>
        </p:spPr>
        <p:txBody>
          <a:bodyPr>
            <a:normAutofit fontScale="90000"/>
          </a:bodyPr>
          <a:lstStyle/>
          <a:p>
            <a:pPr algn="ctr"/>
            <a:r>
              <a:rPr lang="lo-LA" sz="2800" dirty="0">
                <a:solidFill>
                  <a:srgbClr val="7030A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ປຸງ​ແຕ່ງ​ອາ​ຫານ - ເຂົ້າ​ໜົມ ມ.ໝື່ນ ແຂວງວຽງຈັນ</a:t>
            </a:r>
            <a:endParaRPr lang="en-US" sz="2800" dirty="0">
              <a:solidFill>
                <a:srgbClr val="7030A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9" y="1416781"/>
            <a:ext cx="3238187" cy="282957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9" y="4206126"/>
            <a:ext cx="3152004" cy="2395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16" y="1400285"/>
            <a:ext cx="2816452" cy="2805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CDC9FC-F76D-1AF8-CB9E-686AC77EC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85" y="4227713"/>
            <a:ext cx="2676801" cy="2395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845E22-0316-AD04-EAF5-969D519CD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97" y="4206124"/>
            <a:ext cx="2401191" cy="239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EEB1ED-00E7-06BC-BD79-59A41A959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41" y="1352411"/>
            <a:ext cx="2816452" cy="2853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201522-C541-ADBC-C5C4-2AB3C0B647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25" y="4206124"/>
            <a:ext cx="2931807" cy="2417548"/>
          </a:xfrm>
          <a:prstGeom prst="rect">
            <a:avLst/>
          </a:prstGeom>
        </p:spPr>
      </p:pic>
      <p:pic>
        <p:nvPicPr>
          <p:cNvPr id="21" name="Picture 12" descr="C:\Users\MOE\Desktop\ຝຶກອົບຮົມວິຊາຊີບ 3 ສ້າງແຂວງຫົວພັນ\ຮູບບ້ານເມືອງປົວ-ຄໍາໃບ\12282768_533733136781137_1607489322_n.jpg">
            <a:extLst>
              <a:ext uri="{FF2B5EF4-FFF2-40B4-BE49-F238E27FC236}">
                <a16:creationId xmlns:a16="http://schemas.microsoft.com/office/drawing/2014/main" xmlns="" id="{B32E8C71-0295-F640-2EB0-B0972C02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33" y="1328677"/>
            <a:ext cx="2362200" cy="28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958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101" y="488108"/>
            <a:ext cx="8911201" cy="682581"/>
          </a:xfrm>
        </p:spPr>
        <p:txBody>
          <a:bodyPr>
            <a:normAutofit/>
          </a:bodyPr>
          <a:lstStyle/>
          <a:p>
            <a:pPr algn="ctr"/>
            <a:r>
              <a:rPr lang="lo-LA" sz="2800" dirty="0">
                <a:solidFill>
                  <a:srgbClr val="7030A0"/>
                </a:solidFill>
                <a:latin typeface="Phetsarath OT" pitchFamily="2" charset="0"/>
                <a:ea typeface="Phetsarath OT" pitchFamily="2" charset="0"/>
                <a:cs typeface="Phetsarath OT" pitchFamily="2" charset="0"/>
              </a:rPr>
              <a:t>   ຝຶກອົບຮົມວິຊາຊີບເສີມສວຍ ສູນ ມ. ເມືອງໝື່ນ ແຂວງວຽງຈັນ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85" y="3848528"/>
            <a:ext cx="2251885" cy="22164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1569936"/>
            <a:ext cx="2103818" cy="2216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3850782"/>
            <a:ext cx="2103818" cy="2276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87" y="3786389"/>
            <a:ext cx="2039423" cy="2340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87" y="1544176"/>
            <a:ext cx="2251885" cy="23452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72" y="1544177"/>
            <a:ext cx="2233919" cy="2345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91" y="1544177"/>
            <a:ext cx="2143240" cy="23452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71" y="3889420"/>
            <a:ext cx="2340460" cy="22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B0C9F2-31EE-E135-9DC4-EE1B04C6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133"/>
            <a:ext cx="10515600" cy="1083734"/>
          </a:xfrm>
        </p:spPr>
        <p:txBody>
          <a:bodyPr>
            <a:normAutofit fontScale="90000"/>
          </a:bodyPr>
          <a:lstStyle/>
          <a:p>
            <a:r>
              <a:rPr lang="lo-LA" sz="28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ການປ້ອງກັນພະຍາດສັດໃຫຍ່ ແລະ ສ້ອມແປງລົດຈັກ ຂ.ໄຊຍະບູລີ ມ. ໄຊສະຖານ ບ.ພູເລິ່ນ</a:t>
            </a:r>
            <a:br>
              <a:rPr lang="lo-LA" sz="28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r>
              <a:rPr lang="lo-LA" sz="28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ໃນລະຫວ່າງວັນທີ 29/8-3/9/2022</a:t>
            </a:r>
            <a:br>
              <a:rPr lang="lo-LA" sz="28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</a:br>
            <a:endParaRPr lang="en-US" sz="2800" dirty="0">
              <a:solidFill>
                <a:srgbClr val="7030A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32D77CD-0545-ECE1-304E-DB3DA413F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75" y="1486803"/>
            <a:ext cx="3138755" cy="256371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399AA9-2032-2958-1BB2-24EC78CC3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8" y="1443688"/>
            <a:ext cx="2833511" cy="25637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6628D4-CE3A-00E3-62A8-F60CE256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75" y="4055201"/>
            <a:ext cx="3138755" cy="2292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F7B8D60-A0D5-D2C6-953B-70A3874E3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51" y="4049285"/>
            <a:ext cx="2833511" cy="22984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546CA8D-8600-50DC-5D0E-260A3F26E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9" y="1430290"/>
            <a:ext cx="3183466" cy="26018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1F5302-C04A-88F5-EC6E-5D28C7C921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62" y="4050518"/>
            <a:ext cx="3127023" cy="23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3735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9C44025-B286-0B90-BAF7-A18AFA750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70" y="3149598"/>
            <a:ext cx="3316816" cy="30903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6192B2-E06D-86BD-3BD0-5D9EAD6E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2" y="677335"/>
            <a:ext cx="3012014" cy="2412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C8CBF0-DDA1-5AAE-4DC5-3CF04655C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6" y="677335"/>
            <a:ext cx="3522133" cy="2412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62B64D3-8D6B-C79E-AC90-2A9E8BD85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47" y="592668"/>
            <a:ext cx="3335866" cy="2438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3E8CFB3-6EAD-B843-A4C0-AA5D42F4D4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2" y="3090329"/>
            <a:ext cx="3316817" cy="30903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6336DF-9B13-DD33-B5AE-C831CA6C8D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149598"/>
            <a:ext cx="3158067" cy="309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49563A-3435-1D62-9761-F1353E9F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2398"/>
          </a:xfrm>
        </p:spPr>
        <p:txBody>
          <a:bodyPr>
            <a:normAutofit fontScale="90000"/>
          </a:bodyPr>
          <a:lstStyle/>
          <a:p>
            <a:r>
              <a:rPr lang="lo-LA" sz="2800" b="1" dirty="0">
                <a:solidFill>
                  <a:srgbClr val="00B0F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ສະຫລຸບ: </a:t>
            </a:r>
            <a:r>
              <a:rPr lang="lo-LA" sz="2800" dirty="0">
                <a:solidFill>
                  <a:srgbClr val="00B0F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ຈາກການທົດລອງຈັດຕັ້ງປະຕິບັດ ຂໍ້ຕົກລົງ ແລະ ຄຳແນະນຳ ການຮ່ວມມືກັນ ນຳໃຊ້ຊັບພະຍາກອນຮ່ວມກັນສອງພາກສ່ວນ</a:t>
            </a:r>
            <a:endParaRPr lang="en-US" sz="2800" dirty="0">
              <a:solidFill>
                <a:srgbClr val="00B0F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8D3CAC-D362-5616-EEEE-16EB0A337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253"/>
            <a:ext cx="10515600" cy="50117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o-LA" sz="20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ຂໍ້ດີ: </a:t>
            </a:r>
          </a:p>
          <a:p>
            <a:pPr marL="0" indent="0">
              <a:buNone/>
            </a:pPr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ຍ້ອນມີບ່ອນອີງ, ມີການຊີ້ນຳ ນຳພາຈາກສອງພາກສ່ວນຄື: ກົມກສນ ກັບ ກົມອສ, </a:t>
            </a:r>
          </a:p>
          <a:p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ໄດ້ນຳໃຊ້ຄູຝຶກຮ່ວມກັນ, </a:t>
            </a:r>
          </a:p>
          <a:p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ໃຊ້ຫລັກສູດ-ສື່ການຮຽນ ການສອນຮ່ວມກັນ, </a:t>
            </a:r>
          </a:p>
          <a:p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ໃຊ້ອຸປະກອນຝຶກອົບຮົມຮ່ວມກັນ, </a:t>
            </a:r>
          </a:p>
          <a:p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ໄດ້ແລກປ່ຽນຮຽນຮູ້ເຊິ່ງກັນ ແລະ ກັນ ລະຫວ່າງຄູກັບຄູ ສອງພາກສ່ວນ</a:t>
            </a:r>
          </a:p>
          <a:p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ມີງົບປະມານສະໜັບສະໜູນຈຳນວນໜຶ່ງຈາກ </a:t>
            </a:r>
            <a:r>
              <a:rPr lang="en-US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DVVI</a:t>
            </a:r>
            <a:r>
              <a:rPr lang="lo-LA" sz="2000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, </a:t>
            </a:r>
          </a:p>
          <a:p>
            <a:pPr marL="0" indent="0">
              <a:buNone/>
            </a:pPr>
            <a:r>
              <a:rPr lang="lo-LA" sz="20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ຂໍ້ຫຍ້ງຍາກ: </a:t>
            </a:r>
          </a:p>
          <a:p>
            <a:r>
              <a:rPr lang="lo-LA" sz="2000" dirty="0">
                <a:solidFill>
                  <a:srgbClr val="00B05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ການປະສານງານເລີ່ມແຕ່ຂັ້ນກົມສອງກົມ ຮອດຂັ້ນແຂວງ-ເມືອງຍັງພົບຄວາມຫຍຸ້ງຍາກ </a:t>
            </a:r>
          </a:p>
          <a:p>
            <a:r>
              <a:rPr lang="lo-LA" sz="2000" dirty="0">
                <a:solidFill>
                  <a:srgbClr val="00B05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ຖ້າວ່າໂຮງຮຽນເຕັກນິກວິຊາຊີບເປີດຮຽນຢູ່ ກໍ່ຫຍຸ້ງຍາກໃນການນຳໃຊ້ຄູຮ່ວມກັນ, ອຸປະກອນ...ອື່ນໆ</a:t>
            </a:r>
          </a:p>
          <a:p>
            <a:r>
              <a:rPr lang="lo-LA" sz="2000" dirty="0">
                <a:solidFill>
                  <a:srgbClr val="00B05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ວິທີການສອນ ຫລືການສົ່ງຄວາມຮູ້ຂອງຄູອາຊີວະ ກັບຄູນອກໂຮງຮຽນຕ່າງກັນ</a:t>
            </a:r>
          </a:p>
          <a:p>
            <a:r>
              <a:rPr lang="lo-LA" sz="2000" dirty="0">
                <a:solidFill>
                  <a:srgbClr val="00B05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ຄວາມຮັບຮູ້ ຄວາມເຂົ້າໃຈຕໍ່ກັບການ</a:t>
            </a:r>
            <a:r>
              <a:rPr kumimoji="0" lang="lo-L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ຈັດຕັ້ງປະຕິບັດ ຂໍ້ຕົກລົງ ແລະ ຄຳແນະນຳ ການນຳໃຊ້ຊັບພະຍາກອນຮ່ວມກັນສອງພາກສ່ວນ ບໍ່ທັນເລິກເຊິ່ງ</a:t>
            </a:r>
            <a:endParaRPr lang="lo-LA" sz="2000" dirty="0">
              <a:solidFill>
                <a:srgbClr val="00206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lo-LA" sz="2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lo-LA" sz="2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en-US" sz="2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404657-08EE-0BFB-4D93-9D9562995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866" y="1202267"/>
            <a:ext cx="10049933" cy="4974696"/>
          </a:xfrm>
        </p:spPr>
        <p:txBody>
          <a:bodyPr/>
          <a:lstStyle/>
          <a:p>
            <a:r>
              <a:rPr lang="lo-LA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ບ່ອນອີງ</a:t>
            </a:r>
            <a:r>
              <a:rPr lang="en-US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: </a:t>
            </a:r>
          </a:p>
          <a:p>
            <a:r>
              <a:rPr lang="lo-LA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ຂໍ້ຕົກລົງ ສະບັບເລກທີ 3703 ແລະ ຄຳແນະນຳ ເລກທີ 296 ....</a:t>
            </a:r>
            <a:endParaRPr lang="en-US" dirty="0">
              <a:solidFill>
                <a:srgbClr val="7030A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0" indent="0">
              <a:buNone/>
            </a:pPr>
            <a:endParaRPr lang="lo-LA" dirty="0">
              <a:solidFill>
                <a:srgbClr val="7030A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marL="571500" indent="-571500">
              <a:buAutoNum type="romanUcPeriod"/>
            </a:pPr>
            <a:r>
              <a:rPr lang="lo-LA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ດ້ານການຮ່ວມມື</a:t>
            </a:r>
            <a:r>
              <a:rPr lang="en-US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 </a:t>
            </a:r>
            <a:r>
              <a:rPr lang="lo-LA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ແລະ ກັບໃຊ້ຊັບພະຍາກອນຮ່ວມກັນ</a:t>
            </a:r>
          </a:p>
          <a:p>
            <a:pPr marL="571500" indent="-571500">
              <a:buAutoNum type="romanUcPeriod"/>
            </a:pPr>
            <a:r>
              <a:rPr lang="lo-LA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ຜົນໄດ້ຮັບ</a:t>
            </a:r>
          </a:p>
          <a:p>
            <a:pPr marL="571500" indent="-571500">
              <a:buAutoNum type="romanUcPeriod"/>
            </a:pPr>
            <a:r>
              <a:rPr lang="lo-LA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ດ້ານເນື້ອໃນ</a:t>
            </a:r>
          </a:p>
          <a:p>
            <a:pPr marL="571500" indent="-571500">
              <a:buAutoNum type="romanUcPeriod"/>
            </a:pPr>
            <a:r>
              <a:rPr lang="lo-LA" dirty="0">
                <a:solidFill>
                  <a:srgbClr val="0070C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ການຈັດຕັ້ງປະຕິບັດ</a:t>
            </a:r>
          </a:p>
          <a:p>
            <a:pPr marL="571500" indent="-571500">
              <a:buAutoNum type="romanUcPeriod"/>
            </a:pPr>
            <a:endParaRPr lang="lo-LA" dirty="0"/>
          </a:p>
          <a:p>
            <a:pPr marL="0" indent="0">
              <a:buNone/>
            </a:pPr>
            <a:endParaRPr lang="lo-L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924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1077A-F072-01DD-C92F-AF12B9CE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668"/>
          </a:xfrm>
        </p:spPr>
        <p:txBody>
          <a:bodyPr>
            <a:normAutofit/>
          </a:bodyPr>
          <a:lstStyle/>
          <a:p>
            <a:pPr algn="ctr"/>
            <a:r>
              <a:rPr lang="lo-LA" sz="2800" dirty="0">
                <a:solidFill>
                  <a:srgbClr val="00206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ບົດຮຽນທີ່ໄດ້ຈາກການທົດລອງຈັດຕັ້ງປະຕິບັດ</a:t>
            </a:r>
            <a:endParaRPr lang="en-US" sz="2800" dirty="0">
              <a:solidFill>
                <a:srgbClr val="00206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1EEF1B-85DD-3938-C35B-128C346B3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4257"/>
            <a:ext cx="10515600" cy="4912706"/>
          </a:xfrm>
        </p:spPr>
        <p:txBody>
          <a:bodyPr/>
          <a:lstStyle/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ຄູຝຶກ: ສ່ວນຫລາຍໄດ້ນຳໃຊ້ຄູວິຊາຊີບຈາກ ຮຮ ເຕັກນິກວິຊາຊີບ ເພາະວ່າສູນແຂວງບໍ່ມີຄູຝຶກວິຊາຊີບ ຫົວຂໍ້ທີ່ວ່າ: </a:t>
            </a:r>
            <a:r>
              <a:rPr lang="lo-LA" sz="2400" dirty="0">
                <a:solidFill>
                  <a:srgbClr val="00B05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(ສ້າງຄວາມເຂັ້ມແຂງໃຫ້ບຸກຄະລາກອນສອງພາກສ່ວນ) </a:t>
            </a:r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ໃນຄຳແນະນຳ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ຄູອາຊີວະສ່ວນຫລາຍ ຍັງຂາດປະສົບການເຮັດວຽກຮ່ວມກັບຊຸມຊົນ ຮ່ວມກັບຊາວບ້ານ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ວິທີການສົ່ງຄວາມຮູ້ຂອງຄູອາຊີວະສ່ວນຫລາຍ ແມ່ນແບບຄູເປັນໃຈກາງ (ຍັງຂາດຄວາມຮູ້ ແລະ ເຕັກນິກ ການສອນຜູ້ໃຫຍ່)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ດ້ານຫລັກສູດ ສື່ການຮຽນການສອນ: ຄວນຈະເປັນໄລຍະສັ້ນທີ່ເອກະພາບກັນ ລະຫວ່າງສອງສະຖານການສອກສາ 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ການປະສານງານກັນສອງພາກສ່ວນຂັ້ນກົມ, ຂັ້ນແຂວງ ເວລາຈະຈັດຕັ້ງປະຕິບັດກິດຈະກຳ ມີແຕ່ຝ່າຍຮຮ ເຕັກນິກວິຊາຊີບເປັນເຈົ້າການ ການຂຶ້ນແຜນຮ່ວມກັນ, ການສະຫລຸບລາຍງານ ສູນການສຶກສານອກ ຮຮ ມີສ່ວນຮ່ວນ້ອຍທີ່ສຸດ ....? </a:t>
            </a:r>
          </a:p>
          <a:p>
            <a:r>
              <a:rPr lang="lo-LA" sz="2400" dirty="0">
                <a:solidFill>
                  <a:srgbClr val="7030A0"/>
                </a:solidFill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ແຫລ່ງງົບປະມານສະໜັບສະໜູນກິດຈະກຳຈະໄດ້ມາແຕ່ໃສ...?</a:t>
            </a:r>
          </a:p>
          <a:p>
            <a:endParaRPr lang="lo-LA" sz="2400" dirty="0">
              <a:solidFill>
                <a:srgbClr val="7030A0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endParaRPr lang="lo-L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7952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BBDDA-FDD2-7E77-1C3B-7A160CBEF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423"/>
            <a:ext cx="2161309" cy="6008577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C849867B-FE79-8C17-67ED-366BF6A811BE}"/>
              </a:ext>
            </a:extLst>
          </p:cNvPr>
          <p:cNvSpPr/>
          <p:nvPr/>
        </p:nvSpPr>
        <p:spPr>
          <a:xfrm>
            <a:off x="2476704" y="3465591"/>
            <a:ext cx="4997584" cy="2516702"/>
          </a:xfrm>
          <a:prstGeom prst="rightArrow">
            <a:avLst>
              <a:gd name="adj1" fmla="val 7611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B1F591-1A5A-1A41-AD21-310776142677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8EC156-0065-75B0-F8AE-7F05515C7B02}"/>
              </a:ext>
            </a:extLst>
          </p:cNvPr>
          <p:cNvSpPr txBox="1"/>
          <p:nvPr/>
        </p:nvSpPr>
        <p:spPr>
          <a:xfrm>
            <a:off x="414983" y="187971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ພາກສົນທະນາປຶກສາຫາລື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40D366-448F-00E2-3B52-0520891F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9" y="1090178"/>
            <a:ext cx="1153672" cy="930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F33A23-187E-ECB6-7671-A0857068C8D6}"/>
              </a:ext>
            </a:extLst>
          </p:cNvPr>
          <p:cNvSpPr txBox="1"/>
          <p:nvPr/>
        </p:nvSpPr>
        <p:spPr>
          <a:xfrm>
            <a:off x="3487188" y="1102493"/>
            <a:ext cx="2219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ຄໍາຖາມ 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BB32E1-FEDE-3266-7026-B4FED8F568D6}"/>
              </a:ext>
            </a:extLst>
          </p:cNvPr>
          <p:cNvSpPr txBox="1"/>
          <p:nvPr/>
        </p:nvSpPr>
        <p:spPr>
          <a:xfrm>
            <a:off x="4052521" y="1600178"/>
            <a:ext cx="2219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ຂໍ້ຄິດເຫັນ 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A540034-4C5F-B118-2B6D-07A7589FDBBB}"/>
              </a:ext>
            </a:extLst>
          </p:cNvPr>
          <p:cNvSpPr txBox="1"/>
          <p:nvPr/>
        </p:nvSpPr>
        <p:spPr>
          <a:xfrm>
            <a:off x="4554874" y="2101106"/>
            <a:ext cx="297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 dirty="0">
                <a:solidFill>
                  <a:srgbClr val="00B0F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ຂໍ້ສະເໜີແນະນໍາ....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015A5B-D84A-E23B-408F-67D53D2F449D}"/>
              </a:ext>
            </a:extLst>
          </p:cNvPr>
          <p:cNvSpPr txBox="1"/>
          <p:nvPr/>
        </p:nvSpPr>
        <p:spPr>
          <a:xfrm>
            <a:off x="2476703" y="4024061"/>
            <a:ext cx="4677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ຄູ່ມືແນະນໍາ</a:t>
            </a:r>
          </a:p>
          <a:p>
            <a:pPr algn="ctr"/>
            <a:r>
              <a:rPr lang="lo-LA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ການຈັດຕັ້ງປະຕິບັດ ຂັ້ນແຂວງ ...??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F25EAE1-619A-6302-1E53-E27BA62F9081}"/>
              </a:ext>
            </a:extLst>
          </p:cNvPr>
          <p:cNvGrpSpPr/>
          <p:nvPr/>
        </p:nvGrpSpPr>
        <p:grpSpPr>
          <a:xfrm>
            <a:off x="2959535" y="1132289"/>
            <a:ext cx="486684" cy="489663"/>
            <a:chOff x="112361" y="78078"/>
            <a:chExt cx="781115" cy="653735"/>
          </a:xfrm>
          <a:solidFill>
            <a:schemeClr val="accent2">
              <a:lumMod val="75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7FE2105-3965-68CB-3825-23F87A5C49CE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CC97797C-58D1-25B9-0460-11DE79A9810A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98E897B-DFED-8231-8F3C-6A77A972A990}"/>
              </a:ext>
            </a:extLst>
          </p:cNvPr>
          <p:cNvGrpSpPr/>
          <p:nvPr/>
        </p:nvGrpSpPr>
        <p:grpSpPr>
          <a:xfrm>
            <a:off x="3439789" y="1594250"/>
            <a:ext cx="486684" cy="489663"/>
            <a:chOff x="112361" y="78078"/>
            <a:chExt cx="781115" cy="653735"/>
          </a:xfrm>
          <a:solidFill>
            <a:schemeClr val="accent2">
              <a:lumMod val="75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1EAF4CA7-197B-913D-E7D5-D696235FA015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DE4D936C-8D69-CCD4-9285-8161F6014B41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9B6AEE2-1E15-F1AE-8135-32064E684346}"/>
              </a:ext>
            </a:extLst>
          </p:cNvPr>
          <p:cNvGrpSpPr/>
          <p:nvPr/>
        </p:nvGrpSpPr>
        <p:grpSpPr>
          <a:xfrm>
            <a:off x="3921873" y="2080458"/>
            <a:ext cx="486684" cy="489663"/>
            <a:chOff x="112361" y="78078"/>
            <a:chExt cx="781115" cy="653735"/>
          </a:xfrm>
          <a:solidFill>
            <a:schemeClr val="accent2">
              <a:lumMod val="75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80A6C0DD-651E-5F62-DE77-647A94B05267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F7E4954C-029D-C169-1651-DCA225AFCABE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5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839F4C-A044-BC09-E199-2877C911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3243943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0257D54-D636-EB35-CBBE-E988A4E3B90A}"/>
              </a:ext>
            </a:extLst>
          </p:cNvPr>
          <p:cNvGrpSpPr/>
          <p:nvPr/>
        </p:nvGrpSpPr>
        <p:grpSpPr>
          <a:xfrm>
            <a:off x="578397" y="2643275"/>
            <a:ext cx="1648336" cy="1495728"/>
            <a:chOff x="2610196" y="2932837"/>
            <a:chExt cx="2360815" cy="175432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68981D2-1652-8D06-4B87-B4074BA602FD}"/>
                </a:ext>
              </a:extLst>
            </p:cNvPr>
            <p:cNvSpPr/>
            <p:nvPr/>
          </p:nvSpPr>
          <p:spPr>
            <a:xfrm>
              <a:off x="2610196" y="2932837"/>
              <a:ext cx="2360815" cy="1754324"/>
            </a:xfrm>
            <a:prstGeom prst="roundRect">
              <a:avLst>
                <a:gd name="adj" fmla="val 10237"/>
              </a:avLst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5369D62-9C83-0FC4-C932-9406AC92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0062" y="3112334"/>
              <a:ext cx="1601533" cy="13819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C3A28D-4868-DF75-032C-5BF07D70B715}"/>
              </a:ext>
            </a:extLst>
          </p:cNvPr>
          <p:cNvSpPr txBox="1"/>
          <p:nvPr/>
        </p:nvSpPr>
        <p:spPr>
          <a:xfrm>
            <a:off x="4622522" y="1923012"/>
            <a:ext cx="56729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3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ຂອບໃຈ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11F6F4-C033-D6C4-DC3D-FF2A34B848AC}"/>
              </a:ext>
            </a:extLst>
          </p:cNvPr>
          <p:cNvSpPr txBox="1"/>
          <p:nvPr/>
        </p:nvSpPr>
        <p:spPr>
          <a:xfrm>
            <a:off x="199081" y="1834844"/>
            <a:ext cx="261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200" b="1" dirty="0">
                <a:solidFill>
                  <a:schemeClr val="accent1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ກະຊວງສຶກສາທິການ ແລະ ກິລາ</a:t>
            </a:r>
          </a:p>
          <a:p>
            <a:pPr algn="ctr"/>
            <a:r>
              <a:rPr lang="lo-LA" sz="1200" b="1" dirty="0">
                <a:solidFill>
                  <a:schemeClr val="accent1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ກົມການສຶກສນນອກໂຮງຮຽນ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72593A2-1C5F-CECF-B9FB-891CE44B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70" y="148863"/>
            <a:ext cx="1114836" cy="143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32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EEF2F9"/>
            </a:gs>
            <a:gs pos="0">
              <a:schemeClr val="accent1">
                <a:lumMod val="5000"/>
                <a:lumOff val="95000"/>
              </a:schemeClr>
            </a:gs>
            <a:gs pos="81800">
              <a:srgbClr val="B9CAE8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212DF1A-B2DB-35A1-CEEB-9FF594E3A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93"/>
          <a:stretch/>
        </p:blipFill>
        <p:spPr>
          <a:xfrm>
            <a:off x="3581401" y="-47625"/>
            <a:ext cx="7408724" cy="3409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ACE51C9-00B9-3C52-87CB-4EA18AA40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15"/>
          <a:stretch/>
        </p:blipFill>
        <p:spPr>
          <a:xfrm>
            <a:off x="542925" y="3171981"/>
            <a:ext cx="7484926" cy="33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1234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12DD8393-E18B-8F26-299F-B0A62699A6FD}"/>
              </a:ext>
            </a:extLst>
          </p:cNvPr>
          <p:cNvSpPr/>
          <p:nvPr/>
        </p:nvSpPr>
        <p:spPr>
          <a:xfrm>
            <a:off x="8809939" y="1443239"/>
            <a:ext cx="2577171" cy="975010"/>
          </a:xfrm>
          <a:prstGeom prst="rect">
            <a:avLst/>
          </a:prstGeom>
          <a:solidFill>
            <a:srgbClr val="00B0F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797A5DD9-694F-9BC4-FD04-976A708A5DA6}"/>
              </a:ext>
            </a:extLst>
          </p:cNvPr>
          <p:cNvSpPr/>
          <p:nvPr/>
        </p:nvSpPr>
        <p:spPr>
          <a:xfrm>
            <a:off x="8809939" y="2480651"/>
            <a:ext cx="2577171" cy="1002706"/>
          </a:xfrm>
          <a:prstGeom prst="rect">
            <a:avLst/>
          </a:prstGeom>
          <a:solidFill>
            <a:srgbClr val="00B0F0">
              <a:alpha val="53000"/>
            </a:srgb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20217AA-7E7A-E4E1-3082-46F111DAAF44}"/>
              </a:ext>
            </a:extLst>
          </p:cNvPr>
          <p:cNvSpPr/>
          <p:nvPr/>
        </p:nvSpPr>
        <p:spPr>
          <a:xfrm>
            <a:off x="8809939" y="3574276"/>
            <a:ext cx="2577171" cy="914474"/>
          </a:xfrm>
          <a:prstGeom prst="rect">
            <a:avLst/>
          </a:prstGeom>
          <a:solidFill>
            <a:srgbClr val="00B0F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2C79DD3F-A25D-9828-1510-4D2782611544}"/>
              </a:ext>
            </a:extLst>
          </p:cNvPr>
          <p:cNvSpPr/>
          <p:nvPr/>
        </p:nvSpPr>
        <p:spPr>
          <a:xfrm>
            <a:off x="8809939" y="4589663"/>
            <a:ext cx="2577171" cy="914474"/>
          </a:xfrm>
          <a:prstGeom prst="rect">
            <a:avLst/>
          </a:prstGeom>
          <a:solidFill>
            <a:srgbClr val="65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62FED34E-ED17-0FF9-991C-F0F630CEAE1C}"/>
              </a:ext>
            </a:extLst>
          </p:cNvPr>
          <p:cNvSpPr/>
          <p:nvPr/>
        </p:nvSpPr>
        <p:spPr>
          <a:xfrm>
            <a:off x="5593456" y="3583336"/>
            <a:ext cx="2635159" cy="9956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767D392-E6B2-2383-C587-9FD3CBB89D64}"/>
              </a:ext>
            </a:extLst>
          </p:cNvPr>
          <p:cNvSpPr/>
          <p:nvPr/>
        </p:nvSpPr>
        <p:spPr>
          <a:xfrm>
            <a:off x="5593456" y="2504956"/>
            <a:ext cx="2635159" cy="9956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79444AC-56EB-8393-284B-7054A72D9FAB}"/>
              </a:ext>
            </a:extLst>
          </p:cNvPr>
          <p:cNvSpPr/>
          <p:nvPr/>
        </p:nvSpPr>
        <p:spPr>
          <a:xfrm>
            <a:off x="2383118" y="2480651"/>
            <a:ext cx="2635158" cy="96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7A28040-B5C4-A0C3-3D6B-2C153763D13C}"/>
              </a:ext>
            </a:extLst>
          </p:cNvPr>
          <p:cNvSpPr/>
          <p:nvPr/>
        </p:nvSpPr>
        <p:spPr>
          <a:xfrm>
            <a:off x="2383118" y="3527430"/>
            <a:ext cx="2635158" cy="96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62AC99B-2A14-454C-5342-068C8CC01D32}"/>
              </a:ext>
            </a:extLst>
          </p:cNvPr>
          <p:cNvSpPr/>
          <p:nvPr/>
        </p:nvSpPr>
        <p:spPr>
          <a:xfrm>
            <a:off x="2383118" y="4570979"/>
            <a:ext cx="2635158" cy="694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D8A8C2D7-E277-70B7-018C-0E68F6075BFA}"/>
              </a:ext>
            </a:extLst>
          </p:cNvPr>
          <p:cNvSpPr/>
          <p:nvPr/>
        </p:nvSpPr>
        <p:spPr>
          <a:xfrm>
            <a:off x="2383118" y="5343628"/>
            <a:ext cx="2635158" cy="898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232918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ການຮ່ວມມື ແລະ ນໍາໃຊ້ຊັບພະຍາກອນຮ່ວມກັນ</a:t>
            </a:r>
            <a:endParaRPr lang="en-US" sz="2400" b="1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2EE163-30BA-18AB-AC34-551D0EADF0CA}"/>
              </a:ext>
            </a:extLst>
          </p:cNvPr>
          <p:cNvCxnSpPr>
            <a:cxnSpLocks/>
          </p:cNvCxnSpPr>
          <p:nvPr/>
        </p:nvCxnSpPr>
        <p:spPr>
          <a:xfrm flipH="1">
            <a:off x="1966892" y="1336282"/>
            <a:ext cx="982233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91C88E-0BF6-C8BF-5D0F-421F462A387B}"/>
              </a:ext>
            </a:extLst>
          </p:cNvPr>
          <p:cNvSpPr txBox="1"/>
          <p:nvPr/>
        </p:nvSpPr>
        <p:spPr>
          <a:xfrm>
            <a:off x="2919966" y="980591"/>
            <a:ext cx="2500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>
                <a:solidFill>
                  <a:srgbClr val="5982CB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ຂັ້ນກະຊວງ</a:t>
            </a:r>
            <a:endParaRPr lang="en-US" b="1">
              <a:solidFill>
                <a:srgbClr val="5982CB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EF4C09-B8EB-B2DC-4F3F-E95FCE3A6201}"/>
              </a:ext>
            </a:extLst>
          </p:cNvPr>
          <p:cNvSpPr txBox="1"/>
          <p:nvPr/>
        </p:nvSpPr>
        <p:spPr>
          <a:xfrm>
            <a:off x="6128581" y="957739"/>
            <a:ext cx="265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>
                <a:solidFill>
                  <a:srgbClr val="8FAADC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ຂັ້ນແຂວງ / ນະຄອນຫຼວງ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6E5E96E-CD28-914F-BC6F-EFE8CE270BA6}"/>
              </a:ext>
            </a:extLst>
          </p:cNvPr>
          <p:cNvSpPr txBox="1"/>
          <p:nvPr/>
        </p:nvSpPr>
        <p:spPr>
          <a:xfrm>
            <a:off x="9322678" y="957739"/>
            <a:ext cx="221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b="1">
                <a:solidFill>
                  <a:srgbClr val="65C5EB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ຂັ້ນສະຖານສຶກສາ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865B18C-6990-F635-F5DB-6FEABC1D0BCA}"/>
              </a:ext>
            </a:extLst>
          </p:cNvPr>
          <p:cNvSpPr/>
          <p:nvPr/>
        </p:nvSpPr>
        <p:spPr>
          <a:xfrm>
            <a:off x="2383118" y="959024"/>
            <a:ext cx="536848" cy="315684"/>
          </a:xfrm>
          <a:prstGeom prst="roundRect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563E7F7-476A-75F6-330F-BC2D60F96C05}"/>
              </a:ext>
            </a:extLst>
          </p:cNvPr>
          <p:cNvSpPr/>
          <p:nvPr/>
        </p:nvSpPr>
        <p:spPr>
          <a:xfrm>
            <a:off x="5593456" y="936172"/>
            <a:ext cx="536848" cy="315684"/>
          </a:xfrm>
          <a:prstGeom prst="roundRect">
            <a:avLst/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BC9062B-30D0-806A-790F-DF225D590DB9}"/>
              </a:ext>
            </a:extLst>
          </p:cNvPr>
          <p:cNvSpPr/>
          <p:nvPr/>
        </p:nvSpPr>
        <p:spPr>
          <a:xfrm>
            <a:off x="8785830" y="936172"/>
            <a:ext cx="536848" cy="315684"/>
          </a:xfrm>
          <a:prstGeom prst="roundRect">
            <a:avLst/>
          </a:prstGeom>
          <a:solidFill>
            <a:srgbClr val="65C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CC4D76E-E7C0-11AF-7339-B11FBDAA872F}"/>
              </a:ext>
            </a:extLst>
          </p:cNvPr>
          <p:cNvSpPr/>
          <p:nvPr/>
        </p:nvSpPr>
        <p:spPr>
          <a:xfrm>
            <a:off x="2383118" y="1456929"/>
            <a:ext cx="2635158" cy="96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36354FB-86EF-D2A8-42F9-CB75F7A700C2}"/>
              </a:ext>
            </a:extLst>
          </p:cNvPr>
          <p:cNvSpPr txBox="1"/>
          <p:nvPr/>
        </p:nvSpPr>
        <p:spPr>
          <a:xfrm>
            <a:off x="1756922" y="1496739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1.1	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7BF9FC-3A5D-4135-0700-4A311D81447A}"/>
              </a:ext>
            </a:extLst>
          </p:cNvPr>
          <p:cNvSpPr txBox="1"/>
          <p:nvPr/>
        </p:nvSpPr>
        <p:spPr>
          <a:xfrm>
            <a:off x="2430777" y="1582890"/>
            <a:ext cx="193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ນິຕິກໍາຕ່າງທີ່ກ່ຽວຂ້ອງ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8B60B2E-7764-2207-2E9F-D3CDE82288C5}"/>
              </a:ext>
            </a:extLst>
          </p:cNvPr>
          <p:cNvSpPr txBox="1"/>
          <p:nvPr/>
        </p:nvSpPr>
        <p:spPr>
          <a:xfrm>
            <a:off x="2383118" y="2558531"/>
            <a:ext cx="2642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ສ້າງຂີດຄວາມສາມາດດ້ານການຄຸ້ມຄອງບໍລິຫານ, ວີຊາການ ແລະ ຮູບແບບການຝຶກອົບຮົມ;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BFFCF46-5D8A-612D-1E55-2C170AA8E82E}"/>
              </a:ext>
            </a:extLst>
          </p:cNvPr>
          <p:cNvSpPr txBox="1"/>
          <p:nvPr/>
        </p:nvSpPr>
        <p:spPr>
          <a:xfrm>
            <a:off x="1731035" y="2515924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1.2	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1D5D775-B11A-F5FC-10A3-BFBE98DDB628}"/>
              </a:ext>
            </a:extLst>
          </p:cNvPr>
          <p:cNvSpPr txBox="1"/>
          <p:nvPr/>
        </p:nvSpPr>
        <p:spPr>
          <a:xfrm>
            <a:off x="2383118" y="3567344"/>
            <a:ext cx="2404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ແລກປ່ຽນຂໍ້ມູນຂ່າວສານ; ສ້າງແຜນກິດຈະກໍາຮ່ວມກັນ ແລະ ການຮຽນຮູ້ຕະຫຼອດຊີວິດ;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24F897C-D16C-70F6-F300-E6340E11E092}"/>
              </a:ext>
            </a:extLst>
          </p:cNvPr>
          <p:cNvSpPr txBox="1"/>
          <p:nvPr/>
        </p:nvSpPr>
        <p:spPr>
          <a:xfrm>
            <a:off x="1704283" y="3525429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1.3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12219D9-C84E-3BC1-66E0-C586B6517380}"/>
              </a:ext>
            </a:extLst>
          </p:cNvPr>
          <p:cNvSpPr txBox="1"/>
          <p:nvPr/>
        </p:nvSpPr>
        <p:spPr>
          <a:xfrm>
            <a:off x="2420081" y="4589663"/>
            <a:ext cx="2168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ສ້າງກົນໄກຕິດຕາມປະເມີນຜົນ;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2BD1E46-6B49-EB81-4C73-56611A7F7B51}"/>
              </a:ext>
            </a:extLst>
          </p:cNvPr>
          <p:cNvSpPr txBox="1"/>
          <p:nvPr/>
        </p:nvSpPr>
        <p:spPr>
          <a:xfrm>
            <a:off x="1704282" y="4563571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1.4	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6673E73-D593-F230-88C8-EBBFE5A11D33}"/>
              </a:ext>
            </a:extLst>
          </p:cNvPr>
          <p:cNvSpPr txBox="1"/>
          <p:nvPr/>
        </p:nvSpPr>
        <p:spPr>
          <a:xfrm>
            <a:off x="2375226" y="5351312"/>
            <a:ext cx="2628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ສົ່ງເສີມການຮ່ວມມືພາກລັດ ແລະ ເອກະຊົນ, ອົງການຈັດຕັ້ງສາກົນ ທັງພາຍໃນ ແລະ ຕ່າງປະເທດ.</a:t>
            </a:r>
            <a:endParaRPr lang="en-US" sz="1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AFC6F5A-5263-08FD-5441-8BBDBBF1FE1A}"/>
              </a:ext>
            </a:extLst>
          </p:cNvPr>
          <p:cNvSpPr txBox="1"/>
          <p:nvPr/>
        </p:nvSpPr>
        <p:spPr>
          <a:xfrm>
            <a:off x="1723143" y="5308705"/>
            <a:ext cx="741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1.5	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6CE007B-5D7D-8350-8851-4894982E3EA6}"/>
              </a:ext>
            </a:extLst>
          </p:cNvPr>
          <p:cNvSpPr/>
          <p:nvPr/>
        </p:nvSpPr>
        <p:spPr>
          <a:xfrm>
            <a:off x="5593456" y="1432658"/>
            <a:ext cx="2635159" cy="9956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4450">
            <a:noFill/>
          </a:ln>
          <a:effectLst>
            <a:outerShdw blurRad="101600" dist="63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5DF122B-D3BB-10F8-F2F2-38D9F31EE9D9}"/>
              </a:ext>
            </a:extLst>
          </p:cNvPr>
          <p:cNvSpPr txBox="1"/>
          <p:nvPr/>
        </p:nvSpPr>
        <p:spPr>
          <a:xfrm>
            <a:off x="5004008" y="1464753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2.1	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2B88D4-576E-5A79-FC03-E835E1E426E6}"/>
              </a:ext>
            </a:extLst>
          </p:cNvPr>
          <p:cNvSpPr txBox="1"/>
          <p:nvPr/>
        </p:nvSpPr>
        <p:spPr>
          <a:xfrm>
            <a:off x="5725598" y="1561305"/>
            <a:ext cx="1891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ວາງແຜນການປະຈໍາປີ ເພື່ອຕອບສະໜອງແຜນພັດທະນາຂອງທ້ອງຖິ່ນ;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707D7A5-6E13-F831-69B3-1480407F3B80}"/>
              </a:ext>
            </a:extLst>
          </p:cNvPr>
          <p:cNvSpPr txBox="1"/>
          <p:nvPr/>
        </p:nvSpPr>
        <p:spPr>
          <a:xfrm>
            <a:off x="5785123" y="2569493"/>
            <a:ext cx="2401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ຮ່ວມກັບຂະແໜງການອື່ນໆ ທີ່ກ່ຽວຂ້ອງ ແນໃສ່ການປະກອບອາຊີບ ແລະ ການຈ້າງງານ;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E0F4D83-17FA-8797-C935-17F45CACD54A}"/>
              </a:ext>
            </a:extLst>
          </p:cNvPr>
          <p:cNvSpPr txBox="1"/>
          <p:nvPr/>
        </p:nvSpPr>
        <p:spPr>
          <a:xfrm>
            <a:off x="4965688" y="2526886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2.2	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EA98AA7-C044-A476-FED8-37130A64E7DB}"/>
              </a:ext>
            </a:extLst>
          </p:cNvPr>
          <p:cNvSpPr txBox="1"/>
          <p:nvPr/>
        </p:nvSpPr>
        <p:spPr>
          <a:xfrm>
            <a:off x="5772821" y="3649752"/>
            <a:ext cx="2295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ສະຫຼຸບຕີລາຄາສະພາບການຈັດຕັ້ງປະຕິບັດ ແຕ່ລະໄລຍະ ຢ່າງເປັນປົກກະຕິ.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415EE92-8DF9-797F-20C1-50D0A443857C}"/>
              </a:ext>
            </a:extLst>
          </p:cNvPr>
          <p:cNvSpPr txBox="1"/>
          <p:nvPr/>
        </p:nvSpPr>
        <p:spPr>
          <a:xfrm>
            <a:off x="4965688" y="3563601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2.3	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E56B89D8-9EC1-E72E-CB87-CD4C030E27AD}"/>
              </a:ext>
            </a:extLst>
          </p:cNvPr>
          <p:cNvSpPr txBox="1"/>
          <p:nvPr/>
        </p:nvSpPr>
        <p:spPr>
          <a:xfrm>
            <a:off x="8277603" y="1456203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3.1	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54F5490-5BFE-9929-F6A2-F9C0E99C5098}"/>
              </a:ext>
            </a:extLst>
          </p:cNvPr>
          <p:cNvSpPr txBox="1"/>
          <p:nvPr/>
        </p:nvSpPr>
        <p:spPr>
          <a:xfrm>
            <a:off x="8951458" y="1542354"/>
            <a:ext cx="1858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ພັດທະນາຂີດຄວາມສາມາດ ການບໍລິຫານ, ວິຊາການດ້ວຍຫຼາຍຮູບແບບ;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A8A920B3-6890-DC7C-E73A-47B7ABA49BA6}"/>
              </a:ext>
            </a:extLst>
          </p:cNvPr>
          <p:cNvSpPr txBox="1"/>
          <p:nvPr/>
        </p:nvSpPr>
        <p:spPr>
          <a:xfrm>
            <a:off x="8951458" y="2579480"/>
            <a:ext cx="2435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ສ້າງແຜນກິດຈະກໍາຝຶກອົບຮົມ ນໍາໃຊ້ຊັບພະຍາກອນ ຕາມເງື່ອນໄຂ ແລະ ຄວາມອາດສາມາດຕົວຈິງ;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F92A6E0-5383-D7E7-9A2F-ED1ACA2974B0}"/>
              </a:ext>
            </a:extLst>
          </p:cNvPr>
          <p:cNvSpPr txBox="1"/>
          <p:nvPr/>
        </p:nvSpPr>
        <p:spPr>
          <a:xfrm>
            <a:off x="8299375" y="2536873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3.2	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92756CA1-124E-1E93-AD35-3A114FCDB104}"/>
              </a:ext>
            </a:extLst>
          </p:cNvPr>
          <p:cNvSpPr txBox="1"/>
          <p:nvPr/>
        </p:nvSpPr>
        <p:spPr>
          <a:xfrm>
            <a:off x="8951458" y="3622204"/>
            <a:ext cx="2435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ແລກປ່ຽນບົດຮຽນ ຄວາມຮູ້ ທັກສະ ຄວາມສາມາດ ໃນການບໍາລຸງຮັກສາ ໃຫ້ໄດ້ນໍາໃຊ້ຍາວນານ;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7E1F2F3-FE26-B028-2788-AE91D3647F8F}"/>
              </a:ext>
            </a:extLst>
          </p:cNvPr>
          <p:cNvSpPr txBox="1"/>
          <p:nvPr/>
        </p:nvSpPr>
        <p:spPr>
          <a:xfrm>
            <a:off x="8299375" y="3590483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3.3	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AF499EC-2244-9F17-5FE0-92034A193878}"/>
              </a:ext>
            </a:extLst>
          </p:cNvPr>
          <p:cNvSpPr txBox="1"/>
          <p:nvPr/>
        </p:nvSpPr>
        <p:spPr>
          <a:xfrm>
            <a:off x="8951458" y="4667532"/>
            <a:ext cx="2435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latin typeface="Phetsarath OT" panose="02000500000000020004" pitchFamily="2" charset="0"/>
                <a:cs typeface="Phetsarath OT" panose="02000500000000020004" pitchFamily="2" charset="0"/>
              </a:rPr>
              <a:t>ແລກປ່ຽນຮ່ວມກັບ ພູມປັນຍາຊາວບ້ານ ແລະ ສູນຝຶກທັງພາກລັດ ແລະ ເອກະຊົນ ຢູ່ໃນຊຸມຊົນ.</a:t>
            </a:r>
            <a:endParaRPr lang="en-US" sz="14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0400AD62-8BA9-37E6-3F3E-637F5414BF1A}"/>
              </a:ext>
            </a:extLst>
          </p:cNvPr>
          <p:cNvSpPr txBox="1"/>
          <p:nvPr/>
        </p:nvSpPr>
        <p:spPr>
          <a:xfrm>
            <a:off x="8299375" y="4612372"/>
            <a:ext cx="781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>
              <a:tabLst>
                <a:tab pos="457200" algn="l"/>
              </a:tabLst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3.4	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6A34C48-DAAC-D8E4-E8F7-22C82623567C}"/>
              </a:ext>
            </a:extLst>
          </p:cNvPr>
          <p:cNvSpPr txBox="1"/>
          <p:nvPr/>
        </p:nvSpPr>
        <p:spPr>
          <a:xfrm>
            <a:off x="5659918" y="4840480"/>
            <a:ext cx="2502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140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ຊີ້ນໍາຂະແໜງການສຶກສານອກໂຮງຮຽນ, ຝຶກອົບຮົມວິຊາຊີບຂັ້ນພຶ້ນຖານ ແລະ ຂະແໜງວິທະຍາສາດ ອາຊີວະສຶກສາ ແລະ ການສຶກສາຊັ້ນສູງ</a:t>
            </a:r>
            <a:endParaRPr lang="en-US" sz="140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683210E-F13F-6732-7041-CCAD0848FF8A}"/>
              </a:ext>
            </a:extLst>
          </p:cNvPr>
          <p:cNvSpPr/>
          <p:nvPr/>
        </p:nvSpPr>
        <p:spPr>
          <a:xfrm>
            <a:off x="228599" y="130626"/>
            <a:ext cx="548640" cy="548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C280CD-55DA-B780-3C00-2D9D7A1C9046}"/>
              </a:ext>
            </a:extLst>
          </p:cNvPr>
          <p:cNvSpPr/>
          <p:nvPr/>
        </p:nvSpPr>
        <p:spPr>
          <a:xfrm>
            <a:off x="5593456" y="4786050"/>
            <a:ext cx="2684147" cy="99569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5C94000-C52F-D3DB-A682-36E7BA20C175}"/>
              </a:ext>
            </a:extLst>
          </p:cNvPr>
          <p:cNvSpPr/>
          <p:nvPr/>
        </p:nvSpPr>
        <p:spPr>
          <a:xfrm>
            <a:off x="7785755" y="1985594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C71F99C0-90D2-07F8-8AFC-13A25E1464AC}"/>
              </a:ext>
            </a:extLst>
          </p:cNvPr>
          <p:cNvSpPr/>
          <p:nvPr/>
        </p:nvSpPr>
        <p:spPr>
          <a:xfrm>
            <a:off x="4548419" y="3062789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91B35B2D-D782-C803-AF0F-F3E8525816A3}"/>
              </a:ext>
            </a:extLst>
          </p:cNvPr>
          <p:cNvSpPr/>
          <p:nvPr/>
        </p:nvSpPr>
        <p:spPr>
          <a:xfrm>
            <a:off x="10899070" y="3086431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E96BBA73-3BC5-4C4C-5758-0195CB71075E}"/>
              </a:ext>
            </a:extLst>
          </p:cNvPr>
          <p:cNvSpPr/>
          <p:nvPr/>
        </p:nvSpPr>
        <p:spPr>
          <a:xfrm>
            <a:off x="4548419" y="4150157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345F4C0A-FEE9-2FA1-E798-52B59218F771}"/>
              </a:ext>
            </a:extLst>
          </p:cNvPr>
          <p:cNvSpPr/>
          <p:nvPr/>
        </p:nvSpPr>
        <p:spPr>
          <a:xfrm>
            <a:off x="4548419" y="4875453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5584F38-6692-201B-B1F3-C560FBB4892D}"/>
              </a:ext>
            </a:extLst>
          </p:cNvPr>
          <p:cNvSpPr/>
          <p:nvPr/>
        </p:nvSpPr>
        <p:spPr>
          <a:xfrm>
            <a:off x="4548419" y="1975464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671A3EDB-6035-F4A5-D5CD-70BABA69BDB5}"/>
              </a:ext>
            </a:extLst>
          </p:cNvPr>
          <p:cNvSpPr/>
          <p:nvPr/>
        </p:nvSpPr>
        <p:spPr>
          <a:xfrm>
            <a:off x="4548419" y="5850579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C92AF001-AABA-064D-9CFD-4B33933EBFB5}"/>
              </a:ext>
            </a:extLst>
          </p:cNvPr>
          <p:cNvSpPr/>
          <p:nvPr/>
        </p:nvSpPr>
        <p:spPr>
          <a:xfrm>
            <a:off x="7785755" y="3095635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DDBFF823-FF62-4B6E-6C45-FE01EAAB52B7}"/>
              </a:ext>
            </a:extLst>
          </p:cNvPr>
          <p:cNvSpPr/>
          <p:nvPr/>
        </p:nvSpPr>
        <p:spPr>
          <a:xfrm>
            <a:off x="7785755" y="4133831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F861189B-4B70-2BAA-9CBA-F13584B50E64}"/>
              </a:ext>
            </a:extLst>
          </p:cNvPr>
          <p:cNvSpPr/>
          <p:nvPr/>
        </p:nvSpPr>
        <p:spPr>
          <a:xfrm>
            <a:off x="10899070" y="2018715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8E34EEA7-43A0-C85E-1B9C-49317077D50A}"/>
              </a:ext>
            </a:extLst>
          </p:cNvPr>
          <p:cNvSpPr/>
          <p:nvPr/>
        </p:nvSpPr>
        <p:spPr>
          <a:xfrm>
            <a:off x="10899070" y="4077677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57B8C4E5-25EF-5FAB-15E6-BCADB186D0E0}"/>
              </a:ext>
            </a:extLst>
          </p:cNvPr>
          <p:cNvSpPr/>
          <p:nvPr/>
        </p:nvSpPr>
        <p:spPr>
          <a:xfrm>
            <a:off x="10899070" y="5187036"/>
            <a:ext cx="274320" cy="27432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019D7671-594E-0870-F363-34BA9F317404}"/>
              </a:ext>
            </a:extLst>
          </p:cNvPr>
          <p:cNvSpPr/>
          <p:nvPr/>
        </p:nvSpPr>
        <p:spPr>
          <a:xfrm>
            <a:off x="7785755" y="5461356"/>
            <a:ext cx="274320" cy="274320"/>
          </a:xfrm>
          <a:prstGeom prst="ellipse">
            <a:avLst/>
          </a:prstGeom>
          <a:solidFill>
            <a:srgbClr val="F25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6147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5529CDB-E671-016E-25B9-1D6A51C09EF7}"/>
              </a:ext>
            </a:extLst>
          </p:cNvPr>
          <p:cNvCxnSpPr>
            <a:cxnSpLocks/>
          </p:cNvCxnSpPr>
          <p:nvPr/>
        </p:nvCxnSpPr>
        <p:spPr>
          <a:xfrm>
            <a:off x="4823450" y="790561"/>
            <a:ext cx="0" cy="46476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A79444AC-56EB-8393-284B-7054A72D9FAB}"/>
              </a:ext>
            </a:extLst>
          </p:cNvPr>
          <p:cNvSpPr/>
          <p:nvPr/>
        </p:nvSpPr>
        <p:spPr>
          <a:xfrm>
            <a:off x="5592321" y="1148011"/>
            <a:ext cx="6164249" cy="12971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232918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ຜົນໄດ້ຮັບ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8B60B2E-7764-2207-2E9F-D3CDE82288C5}"/>
              </a:ext>
            </a:extLst>
          </p:cNvPr>
          <p:cNvSpPr txBox="1"/>
          <p:nvPr/>
        </p:nvSpPr>
        <p:spPr>
          <a:xfrm>
            <a:off x="5788265" y="1291207"/>
            <a:ext cx="5938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ສົ່ງເສີມການຮຽນ-ການສອນ ແລະ ຝຶກອົບຮົມວິຊາຊີບຂັ້ນພື້ນຖານ, ການປະກອບອາຊີບ, ການມີວຽກເຮັດງານທໍາ ແລະ ການຮຽນຮູ້ຕະຫຼອດຊີວິດ ເພື່ອໃຫ້ມີປະລິມານ ແລະ ຄຸນນະພາບດີຂຶ້ນ;</a:t>
            </a:r>
            <a:endParaRPr lang="en-US" sz="20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683210E-F13F-6732-7041-CCAD0848FF8A}"/>
              </a:ext>
            </a:extLst>
          </p:cNvPr>
          <p:cNvSpPr/>
          <p:nvPr/>
        </p:nvSpPr>
        <p:spPr>
          <a:xfrm>
            <a:off x="228599" y="130626"/>
            <a:ext cx="548640" cy="548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183127C6-C177-35DF-43A0-DBC0E7EEC989}"/>
              </a:ext>
            </a:extLst>
          </p:cNvPr>
          <p:cNvSpPr/>
          <p:nvPr/>
        </p:nvSpPr>
        <p:spPr>
          <a:xfrm>
            <a:off x="5592321" y="2644498"/>
            <a:ext cx="6164249" cy="1297179"/>
          </a:xfrm>
          <a:prstGeom prst="roundRect">
            <a:avLst/>
          </a:prstGeom>
          <a:solidFill>
            <a:srgbClr val="85DA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B84DC2C-A2F3-E5DF-4255-84FED6C445A7}"/>
              </a:ext>
            </a:extLst>
          </p:cNvPr>
          <p:cNvSpPr txBox="1"/>
          <p:nvPr/>
        </p:nvSpPr>
        <p:spPr>
          <a:xfrm>
            <a:off x="5788265" y="2853010"/>
            <a:ext cx="578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ສ້າງຄວາມເຂັ້ມແຂງໃຫ້ບຸກຄະລາກອນທັງ</a:t>
            </a:r>
            <a:r>
              <a:rPr lang="en-US" sz="200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en-US" sz="2000">
                <a:cs typeface="Phetsarath OT" panose="02000500000000020004" pitchFamily="2" charset="0"/>
              </a:rPr>
              <a:t>2</a:t>
            </a:r>
            <a:r>
              <a:rPr lang="en-US" sz="200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ຂະແໜງການ</a:t>
            </a:r>
          </a:p>
          <a:p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ທາງດ້ານບໍລິຫານ, ການຈັດການ ແລະ ວຽກງານວິຊາການ;</a:t>
            </a:r>
            <a:endParaRPr lang="en-US" sz="200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FEA201D8-3067-9DCE-99EC-9FB7B4F1AA1B}"/>
              </a:ext>
            </a:extLst>
          </p:cNvPr>
          <p:cNvSpPr/>
          <p:nvPr/>
        </p:nvSpPr>
        <p:spPr>
          <a:xfrm>
            <a:off x="5592321" y="4140985"/>
            <a:ext cx="6164249" cy="1297179"/>
          </a:xfrm>
          <a:prstGeom prst="roundRect">
            <a:avLst/>
          </a:prstGeom>
          <a:solidFill>
            <a:srgbClr val="FAC93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6B730286-97C8-5FF8-B5D7-447411249185}"/>
              </a:ext>
            </a:extLst>
          </p:cNvPr>
          <p:cNvSpPr txBox="1"/>
          <p:nvPr/>
        </p:nvSpPr>
        <p:spPr>
          <a:xfrm>
            <a:off x="5788265" y="4316839"/>
            <a:ext cx="578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ໄດ້ນໍາໃຊ້ຊັບພະຍາກອນ, ສິ່ງອໍານວຍຄວາມສະດວກຮ່ວມກັນ ແລະ ຫຼຸດຜ່ອນລາຍຈ່າຍງົົບປະມານຂອງລັດ</a:t>
            </a:r>
            <a:r>
              <a:rPr lang="en-US" sz="200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2A6EB0-348C-F8C5-3F9F-2534E3ED7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39" y="2279978"/>
            <a:ext cx="1745458" cy="1942584"/>
          </a:xfrm>
          <a:prstGeom prst="ellipse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730571-B6FF-36B6-FD2F-EE56B127290B}"/>
              </a:ext>
            </a:extLst>
          </p:cNvPr>
          <p:cNvSpPr/>
          <p:nvPr/>
        </p:nvSpPr>
        <p:spPr>
          <a:xfrm>
            <a:off x="464853" y="1361493"/>
            <a:ext cx="3337541" cy="1942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F12A17FE-2279-7385-BF12-CB1FCB9CD208}"/>
              </a:ext>
            </a:extLst>
          </p:cNvPr>
          <p:cNvSpPr txBox="1"/>
          <p:nvPr/>
        </p:nvSpPr>
        <p:spPr>
          <a:xfrm>
            <a:off x="620486" y="1534882"/>
            <a:ext cx="24575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ຍຸດທະສາດການຮ່ວມມື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ແຜນການດໍາເນີນງານ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ກິດຈະກໍາຫຼັກ/ ຕົວຊີ້ບອກ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ງົບປະມານຮັບໃຊ້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ປະມີນຜົນ ແລະ ລາຍງານ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2638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EF0381C-9E55-0099-B532-835D9EA425F2}"/>
              </a:ext>
            </a:extLst>
          </p:cNvPr>
          <p:cNvSpPr/>
          <p:nvPr/>
        </p:nvSpPr>
        <p:spPr>
          <a:xfrm>
            <a:off x="363967" y="2264228"/>
            <a:ext cx="11414376" cy="3635829"/>
          </a:xfrm>
          <a:prstGeom prst="roundRect">
            <a:avLst>
              <a:gd name="adj" fmla="val 1028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88984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ດ້ານເນື້ອໃນ (ໂດຍລວມ)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4D8959-DE4C-FA25-3921-A2CDE20BED31}"/>
              </a:ext>
            </a:extLst>
          </p:cNvPr>
          <p:cNvGrpSpPr/>
          <p:nvPr/>
        </p:nvGrpSpPr>
        <p:grpSpPr>
          <a:xfrm>
            <a:off x="112361" y="78078"/>
            <a:ext cx="781115" cy="653735"/>
            <a:chOff x="112361" y="78078"/>
            <a:chExt cx="781115" cy="6537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683210E-F13F-6732-7041-CCAD0848FF8A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DA51569-3163-4D72-F7CA-B80202D94877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0E41D39C-5198-A463-3CA9-03803E636330}"/>
              </a:ext>
            </a:extLst>
          </p:cNvPr>
          <p:cNvSpPr txBox="1"/>
          <p:nvPr/>
        </p:nvSpPr>
        <p:spPr>
          <a:xfrm>
            <a:off x="1034682" y="4648564"/>
            <a:ext cx="1886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lo-LA" sz="2400" b="1">
                <a:solidFill>
                  <a:schemeClr val="accent3">
                    <a:lumMod val="75000"/>
                  </a:schemeClr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ບຸກຄະລະກອນ</a:t>
            </a:r>
            <a:endParaRPr lang="en-US" sz="2400" b="1">
              <a:solidFill>
                <a:schemeClr val="accent3">
                  <a:lumMod val="75000"/>
                </a:schemeClr>
              </a:solidFill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7907B1A3-8193-02BE-A853-5DC43F534C51}"/>
              </a:ext>
            </a:extLst>
          </p:cNvPr>
          <p:cNvSpPr txBox="1"/>
          <p:nvPr/>
        </p:nvSpPr>
        <p:spPr>
          <a:xfrm>
            <a:off x="6043419" y="4570186"/>
            <a:ext cx="24649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lo-LA" sz="2400" b="1">
                <a:solidFill>
                  <a:schemeClr val="accent4">
                    <a:lumMod val="75000"/>
                  </a:schemeClr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ຫຼັກສູດ ແລະ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lo-LA" sz="2400" b="1">
                <a:solidFill>
                  <a:schemeClr val="accent4">
                    <a:lumMod val="75000"/>
                  </a:schemeClr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ສື່ການຮຽນ-ການສອນ</a:t>
            </a:r>
            <a:endParaRPr lang="en-US" sz="2400" b="1">
              <a:solidFill>
                <a:schemeClr val="accent4">
                  <a:lumMod val="75000"/>
                </a:schemeClr>
              </a:solidFill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1B2C07C-16E0-67B4-7CAA-250380BEAB90}"/>
              </a:ext>
            </a:extLst>
          </p:cNvPr>
          <p:cNvGrpSpPr/>
          <p:nvPr/>
        </p:nvGrpSpPr>
        <p:grpSpPr>
          <a:xfrm>
            <a:off x="1484334" y="3600102"/>
            <a:ext cx="1050677" cy="970084"/>
            <a:chOff x="777239" y="1034518"/>
            <a:chExt cx="1050677" cy="108792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F01C736F-CD3D-8A55-E39C-33788086FCA5}"/>
                </a:ext>
              </a:extLst>
            </p:cNvPr>
            <p:cNvSpPr/>
            <p:nvPr/>
          </p:nvSpPr>
          <p:spPr>
            <a:xfrm>
              <a:off x="777239" y="1034518"/>
              <a:ext cx="1050677" cy="1087923"/>
            </a:xfrm>
            <a:prstGeom prst="rect">
              <a:avLst/>
            </a:prstGeom>
            <a:solidFill>
              <a:srgbClr val="D6D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02A3218-711A-0FC9-7C06-A3F7940B7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524" y="1106043"/>
              <a:ext cx="881459" cy="88145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18DB112-8478-0BF4-4122-7B0D1BDF4DFD}"/>
              </a:ext>
            </a:extLst>
          </p:cNvPr>
          <p:cNvGrpSpPr/>
          <p:nvPr/>
        </p:nvGrpSpPr>
        <p:grpSpPr>
          <a:xfrm>
            <a:off x="4200266" y="3663880"/>
            <a:ext cx="748374" cy="777843"/>
            <a:chOff x="502918" y="2538901"/>
            <a:chExt cx="1050677" cy="1087923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77EADE8-6BEB-20DA-46CE-097D0031E241}"/>
                </a:ext>
              </a:extLst>
            </p:cNvPr>
            <p:cNvSpPr/>
            <p:nvPr/>
          </p:nvSpPr>
          <p:spPr>
            <a:xfrm>
              <a:off x="502918" y="2538901"/>
              <a:ext cx="1050677" cy="1087923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DF96300-C997-6CB0-350A-B794DC7BB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98" t="15844" r="17934" b="28393"/>
            <a:stretch/>
          </p:blipFill>
          <p:spPr>
            <a:xfrm>
              <a:off x="553718" y="2629620"/>
              <a:ext cx="929278" cy="93159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F086C86-7CB0-F5AA-A985-9E8533A3C903}"/>
              </a:ext>
            </a:extLst>
          </p:cNvPr>
          <p:cNvGrpSpPr/>
          <p:nvPr/>
        </p:nvGrpSpPr>
        <p:grpSpPr>
          <a:xfrm>
            <a:off x="6815571" y="3598267"/>
            <a:ext cx="800790" cy="777843"/>
            <a:chOff x="6584051" y="1132705"/>
            <a:chExt cx="1050677" cy="1087923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DD45BF6-7E02-6588-5BE1-CD224D862B56}"/>
                </a:ext>
              </a:extLst>
            </p:cNvPr>
            <p:cNvSpPr/>
            <p:nvPr/>
          </p:nvSpPr>
          <p:spPr>
            <a:xfrm>
              <a:off x="6584051" y="1132705"/>
              <a:ext cx="1050677" cy="1087923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92CF158-4478-714F-C091-6F2805DB6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9380" y="1245144"/>
              <a:ext cx="908786" cy="865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47E454B-C382-A8D8-8313-F95BED0A4F6C}"/>
              </a:ext>
            </a:extLst>
          </p:cNvPr>
          <p:cNvGrpSpPr/>
          <p:nvPr/>
        </p:nvGrpSpPr>
        <p:grpSpPr>
          <a:xfrm>
            <a:off x="9623145" y="3598267"/>
            <a:ext cx="800790" cy="777843"/>
            <a:chOff x="6327783" y="4595437"/>
            <a:chExt cx="1050677" cy="108792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26D52C35-A56A-2B97-4256-3B4B13D6E197}"/>
                </a:ext>
              </a:extLst>
            </p:cNvPr>
            <p:cNvSpPr/>
            <p:nvPr/>
          </p:nvSpPr>
          <p:spPr>
            <a:xfrm>
              <a:off x="6327783" y="4595437"/>
              <a:ext cx="1050677" cy="1087923"/>
            </a:xfrm>
            <a:prstGeom prst="rect">
              <a:avLst/>
            </a:prstGeom>
            <a:solidFill>
              <a:srgbClr val="A9D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2004937-61C3-3BC7-60A3-65EA52B3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602" y="4718627"/>
              <a:ext cx="834958" cy="83495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2EB0239-3542-7A42-2E15-82B4E5A5035C}"/>
              </a:ext>
            </a:extLst>
          </p:cNvPr>
          <p:cNvSpPr txBox="1"/>
          <p:nvPr/>
        </p:nvSpPr>
        <p:spPr>
          <a:xfrm>
            <a:off x="3443021" y="4587278"/>
            <a:ext cx="2177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lo-LA" sz="2400" b="1">
                <a:solidFill>
                  <a:schemeClr val="accent2">
                    <a:lumMod val="75000"/>
                  </a:schemeClr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ພື້ນຖານໂຄງລ່າງ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lo-LA" sz="2400" b="1">
                <a:solidFill>
                  <a:schemeClr val="accent2">
                    <a:lumMod val="75000"/>
                  </a:schemeClr>
                </a:solidFill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ແລະ ອຸປະກອນ</a:t>
            </a:r>
            <a:endParaRPr lang="en-US" sz="2400" b="1">
              <a:solidFill>
                <a:schemeClr val="accent2">
                  <a:lumMod val="75000"/>
                </a:schemeClr>
              </a:solidFill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594E3D6-4BA4-1911-FA3C-11151C70AE5D}"/>
              </a:ext>
            </a:extLst>
          </p:cNvPr>
          <p:cNvSpPr txBox="1"/>
          <p:nvPr/>
        </p:nvSpPr>
        <p:spPr>
          <a:xfrm>
            <a:off x="8570240" y="4588955"/>
            <a:ext cx="2967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2400" b="1">
                <a:solidFill>
                  <a:schemeClr val="accent6">
                    <a:lumMod val="7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ການຕິດຕາມ, ປະເມີນຜົນ ແລະ ລາຍງານ</a:t>
            </a:r>
            <a:endParaRPr lang="en-US" sz="2400" b="1">
              <a:solidFill>
                <a:schemeClr val="accent6">
                  <a:lumMod val="7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CF9DC94-B351-149C-6ACB-2CAD4824DBDD}"/>
              </a:ext>
            </a:extLst>
          </p:cNvPr>
          <p:cNvSpPr/>
          <p:nvPr/>
        </p:nvSpPr>
        <p:spPr>
          <a:xfrm>
            <a:off x="228599" y="2158433"/>
            <a:ext cx="11734801" cy="3894026"/>
          </a:xfrm>
          <a:prstGeom prst="roundRect">
            <a:avLst>
              <a:gd name="adj" fmla="val 10517"/>
            </a:avLst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2F15A20-C03E-A9C0-5A21-6D6E89DEB525}"/>
              </a:ext>
            </a:extLst>
          </p:cNvPr>
          <p:cNvGrpSpPr/>
          <p:nvPr/>
        </p:nvGrpSpPr>
        <p:grpSpPr>
          <a:xfrm>
            <a:off x="5081680" y="1197383"/>
            <a:ext cx="1636754" cy="1676316"/>
            <a:chOff x="2610196" y="2932837"/>
            <a:chExt cx="2360815" cy="1754324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E23FE214-AD78-44CD-CB53-A6843C384FC2}"/>
                </a:ext>
              </a:extLst>
            </p:cNvPr>
            <p:cNvSpPr/>
            <p:nvPr/>
          </p:nvSpPr>
          <p:spPr>
            <a:xfrm>
              <a:off x="2610196" y="2932837"/>
              <a:ext cx="2360815" cy="1754324"/>
            </a:xfrm>
            <a:prstGeom prst="roundRect">
              <a:avLst>
                <a:gd name="adj" fmla="val 10237"/>
              </a:avLst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CE5445-5222-7ED3-7FC8-03B497B2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0062" y="3112334"/>
              <a:ext cx="1601533" cy="1381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9058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232918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ດ້ານເນື້ອໃນ (ຕໍ່)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4D8959-DE4C-FA25-3921-A2CDE20BED31}"/>
              </a:ext>
            </a:extLst>
          </p:cNvPr>
          <p:cNvGrpSpPr/>
          <p:nvPr/>
        </p:nvGrpSpPr>
        <p:grpSpPr>
          <a:xfrm>
            <a:off x="112361" y="78078"/>
            <a:ext cx="781115" cy="653735"/>
            <a:chOff x="112361" y="78078"/>
            <a:chExt cx="781115" cy="6537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683210E-F13F-6732-7041-CCAD0848FF8A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DA51569-3163-4D72-F7CA-B80202D94877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FB0714-A2C1-E430-8D8E-1F80C369DB15}"/>
              </a:ext>
            </a:extLst>
          </p:cNvPr>
          <p:cNvSpPr txBox="1"/>
          <p:nvPr/>
        </p:nvSpPr>
        <p:spPr>
          <a:xfrm>
            <a:off x="11006051" y="232918"/>
            <a:ext cx="7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47421E1-EB9D-4AA3-9679-3651CE41BA90}"/>
              </a:ext>
            </a:extLst>
          </p:cNvPr>
          <p:cNvSpPr txBox="1"/>
          <p:nvPr/>
        </p:nvSpPr>
        <p:spPr>
          <a:xfrm>
            <a:off x="3750756" y="95723"/>
            <a:ext cx="6076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lo-LA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Phetsarath OT" panose="02000500000000020004" pitchFamily="2" charset="0"/>
                <a:ea typeface="Calibri" panose="020F0502020204030204" pitchFamily="34" charset="0"/>
                <a:cs typeface="Phetsarath OT" panose="02000500000000020004" pitchFamily="2" charset="0"/>
              </a:rPr>
              <a:t> ບຸກຄະລາກອນ</a:t>
            </a:r>
            <a:endParaRPr lang="en-US" sz="3600" b="1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Phetsarath OT" panose="02000500000000020004" pitchFamily="2" charset="0"/>
              <a:ea typeface="Calibri" panose="020F0502020204030204" pitchFamily="34" charset="0"/>
              <a:cs typeface="Phetsarath OT" panose="02000500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BAD7A11-FC28-4DAD-271F-512F681A2B99}"/>
              </a:ext>
            </a:extLst>
          </p:cNvPr>
          <p:cNvSpPr txBox="1"/>
          <p:nvPr/>
        </p:nvSpPr>
        <p:spPr>
          <a:xfrm>
            <a:off x="4220487" y="1207935"/>
            <a:ext cx="3554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ນໍາໃຊ້ຄູຝຶກວິຊາຊີບຈາກ ສູນ ກສນ, ສອສ, ສາມັນ, ຄູຮັບເຊີນ, ຜູ້ຊ່ຽວຊານ.... ເຂົ້າຮ່ວມຈັດການຮຽນ-ການສອນ ຕາມຫຼັກສູດ;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ຍົກລະດັບວິຊາສະເພາະ ວິຊາຄູ ຕາມແຜນຄວາມຕ້ອງການຕົວຈິງ;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7F76A6D-84AA-CF88-D5F1-8DE33E33BE42}"/>
              </a:ext>
            </a:extLst>
          </p:cNvPr>
          <p:cNvSpPr txBox="1"/>
          <p:nvPr/>
        </p:nvSpPr>
        <p:spPr>
          <a:xfrm>
            <a:off x="4312710" y="4068907"/>
            <a:ext cx="3554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ນໍາໃຊ້ທ່າແຮງ ແລະ ຄວາມອາດສາມາດຄູຝຶກຈາກ</a:t>
            </a:r>
            <a:r>
              <a:rPr lang="en-US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ສູນ ກສນ ສົມທົບກັບ ຄູຝຶກ ຈາກ ສອສ ເພື່ອຈັດຕັ້ງປະຕິບັດການຝຶກອົບຮົມໃຫ້ກຸ່ມເປົ້າໝາຍຕ່າງໆ;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ສົ່ງເສີມການຮຽນຮູ້ ທັກສະ ແລະ ປະສົບການທາງດ້ານວິຊາການຂອງຄູຝຶກຈາກຊຸມຊົນ (ພູມປັນຍາຊາວບ້ານ) ແລະ ການຮັບຮູ້ປະສົບການ ...</a:t>
            </a: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C0242B4D-9493-BD11-74E2-8E4927C12B7E}"/>
              </a:ext>
            </a:extLst>
          </p:cNvPr>
          <p:cNvSpPr/>
          <p:nvPr/>
        </p:nvSpPr>
        <p:spPr>
          <a:xfrm>
            <a:off x="5981631" y="2838234"/>
            <a:ext cx="2442050" cy="12935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xmlns="" id="{9AC36FF6-8BB5-7440-0E6B-4CA8CB82F56C}"/>
              </a:ext>
            </a:extLst>
          </p:cNvPr>
          <p:cNvSpPr/>
          <p:nvPr/>
        </p:nvSpPr>
        <p:spPr>
          <a:xfrm flipH="1">
            <a:off x="3400903" y="2823483"/>
            <a:ext cx="2568072" cy="130825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E7BF813-4C1D-A4D4-FFB3-A014CF0D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423"/>
            <a:ext cx="2161309" cy="6008577"/>
          </a:xfrm>
          <a:prstGeom prst="rect">
            <a:avLst/>
          </a:prstGeom>
        </p:spPr>
      </p:pic>
      <p:sp>
        <p:nvSpPr>
          <p:cNvPr id="31" name="Arrow: Left-Right 30">
            <a:extLst>
              <a:ext uri="{FF2B5EF4-FFF2-40B4-BE49-F238E27FC236}">
                <a16:creationId xmlns:a16="http://schemas.microsoft.com/office/drawing/2014/main" xmlns="" id="{B07F7ECE-7970-7FD8-0D4D-F6DD3469383D}"/>
              </a:ext>
            </a:extLst>
          </p:cNvPr>
          <p:cNvSpPr/>
          <p:nvPr/>
        </p:nvSpPr>
        <p:spPr>
          <a:xfrm>
            <a:off x="674914" y="3564521"/>
            <a:ext cx="11517086" cy="2585496"/>
          </a:xfrm>
          <a:prstGeom prst="leftRightArrow">
            <a:avLst>
              <a:gd name="adj1" fmla="val 97726"/>
              <a:gd name="adj2" fmla="val 880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xmlns="" id="{14C2170F-8C28-D4ED-A025-5F1885CC5090}"/>
              </a:ext>
            </a:extLst>
          </p:cNvPr>
          <p:cNvSpPr/>
          <p:nvPr/>
        </p:nvSpPr>
        <p:spPr>
          <a:xfrm>
            <a:off x="5753336" y="1226947"/>
            <a:ext cx="2565753" cy="2039741"/>
          </a:xfrm>
          <a:prstGeom prst="leftRightArrow">
            <a:avLst>
              <a:gd name="adj1" fmla="val 64638"/>
              <a:gd name="adj2" fmla="val 2374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88985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ດ້ານເນື້ອໃນ (ຕໍ່)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4D8959-DE4C-FA25-3921-A2CDE20BED31}"/>
              </a:ext>
            </a:extLst>
          </p:cNvPr>
          <p:cNvGrpSpPr/>
          <p:nvPr/>
        </p:nvGrpSpPr>
        <p:grpSpPr>
          <a:xfrm>
            <a:off x="112361" y="78078"/>
            <a:ext cx="781115" cy="653735"/>
            <a:chOff x="112361" y="78078"/>
            <a:chExt cx="781115" cy="6537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683210E-F13F-6732-7041-CCAD0848FF8A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DA51569-3163-4D72-F7CA-B80202D94877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FB0714-A2C1-E430-8D8E-1F80C369DB15}"/>
              </a:ext>
            </a:extLst>
          </p:cNvPr>
          <p:cNvSpPr txBox="1"/>
          <p:nvPr/>
        </p:nvSpPr>
        <p:spPr>
          <a:xfrm>
            <a:off x="11006051" y="232918"/>
            <a:ext cx="7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82736A4-2DD8-5DDB-26F1-DAA6A20D88B8}"/>
              </a:ext>
            </a:extLst>
          </p:cNvPr>
          <p:cNvSpPr txBox="1"/>
          <p:nvPr/>
        </p:nvSpPr>
        <p:spPr>
          <a:xfrm>
            <a:off x="3966887" y="153217"/>
            <a:ext cx="6101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lo-LA"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ພື້ນຖານໂຄງລ່າງ ແລະ ອຸປະກອນ</a:t>
            </a:r>
            <a:endParaRPr lang="en-US" sz="3600" b="1">
              <a:solidFill>
                <a:schemeClr val="accent1">
                  <a:lumMod val="40000"/>
                  <a:lumOff val="6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760C1D-E2A6-EC7E-3B8C-A4A81FA20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97" y="1258107"/>
            <a:ext cx="2036240" cy="19021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2A2453-0199-9C57-4904-03B8061A5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02" r="4514" b="9845"/>
          <a:stretch/>
        </p:blipFill>
        <p:spPr>
          <a:xfrm>
            <a:off x="8384496" y="1468938"/>
            <a:ext cx="2027772" cy="16150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1847D5-87DD-1179-7A12-32EB30177817}"/>
              </a:ext>
            </a:extLst>
          </p:cNvPr>
          <p:cNvSpPr txBox="1"/>
          <p:nvPr/>
        </p:nvSpPr>
        <p:spPr>
          <a:xfrm>
            <a:off x="3442013" y="3006335"/>
            <a:ext cx="188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>
                <a:solidFill>
                  <a:schemeClr val="tx1">
                    <a:lumMod val="50000"/>
                    <a:lumOff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ສະຖານອາຊີວະສຶກສາ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CB8B21-AA81-7F52-B390-2B8EBCA13AC9}"/>
              </a:ext>
            </a:extLst>
          </p:cNvPr>
          <p:cNvSpPr txBox="1"/>
          <p:nvPr/>
        </p:nvSpPr>
        <p:spPr>
          <a:xfrm>
            <a:off x="8530535" y="3018710"/>
            <a:ext cx="188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>
                <a:solidFill>
                  <a:schemeClr val="tx1">
                    <a:lumMod val="50000"/>
                    <a:lumOff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ສະຖານການສຶກສາ</a:t>
            </a:r>
          </a:p>
          <a:p>
            <a:pPr algn="ctr"/>
            <a:r>
              <a:rPr lang="lo-LA" sz="1400">
                <a:solidFill>
                  <a:schemeClr val="tx1">
                    <a:lumMod val="50000"/>
                    <a:lumOff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ນອກໂຮງຮຽນ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C5C6F2-A588-329A-2108-8F28C2532B3E}"/>
              </a:ext>
            </a:extLst>
          </p:cNvPr>
          <p:cNvSpPr txBox="1"/>
          <p:nvPr/>
        </p:nvSpPr>
        <p:spPr>
          <a:xfrm>
            <a:off x="6285782" y="1717464"/>
            <a:ext cx="1500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b="1">
                <a:solidFill>
                  <a:srgbClr val="00206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ນໍາໃຊ້</a:t>
            </a:r>
          </a:p>
          <a:p>
            <a:pPr algn="ctr"/>
            <a:r>
              <a:rPr lang="lo-LA" sz="1600" b="1">
                <a:solidFill>
                  <a:srgbClr val="00206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ພື້ນຖານໂຄງລ່າງ ແລະ ອຸປະກອນຮ່ວມກັນ</a:t>
            </a:r>
            <a:endParaRPr lang="en-US" sz="1600" b="1">
              <a:solidFill>
                <a:srgbClr val="00206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91C7EF0-4366-730A-AB36-B6945068656E}"/>
              </a:ext>
            </a:extLst>
          </p:cNvPr>
          <p:cNvSpPr txBox="1"/>
          <p:nvPr/>
        </p:nvSpPr>
        <p:spPr>
          <a:xfrm>
            <a:off x="3442013" y="3737463"/>
            <a:ext cx="6987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00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ຮ່ວມກັນວາງແຜນ ແລະ ນໍາໃຊ້ຫ້ອງຮຽນ, ຫ້ອງຝຶກງານ, ຫ້ອງທົດລອງ, ສວນສາທິດ, ເຄື່ອງຈັກ, ເຄື່ອງມື, ອຸປະກອນ ແລະ ສື່ການຮຽນ-ການສອນຕ່າງໆ ຂອງ ສອສ ແລະ ສກສນ ເພື່ອຈັດຕັ້ງການຝຶກອົບຮົມ...</a:t>
            </a:r>
            <a:endParaRPr lang="en-US" sz="200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AE410138-2C30-4C9D-4B8F-EC8A1972FA31}"/>
              </a:ext>
            </a:extLst>
          </p:cNvPr>
          <p:cNvSpPr/>
          <p:nvPr/>
        </p:nvSpPr>
        <p:spPr>
          <a:xfrm flipH="1">
            <a:off x="5842527" y="1597636"/>
            <a:ext cx="450784" cy="1369453"/>
          </a:xfrm>
          <a:prstGeom prst="rightArrow">
            <a:avLst>
              <a:gd name="adj1" fmla="val 50000"/>
              <a:gd name="adj2" fmla="val 7092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2B91F462-D7EA-BAFB-22EC-09D05E573B60}"/>
              </a:ext>
            </a:extLst>
          </p:cNvPr>
          <p:cNvSpPr/>
          <p:nvPr/>
        </p:nvSpPr>
        <p:spPr>
          <a:xfrm>
            <a:off x="7794171" y="1597636"/>
            <a:ext cx="450784" cy="1369453"/>
          </a:xfrm>
          <a:prstGeom prst="rightArrow">
            <a:avLst>
              <a:gd name="adj1" fmla="val 50000"/>
              <a:gd name="adj2" fmla="val 6155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5353E4E-417B-20B3-30C2-A7943175A0D6}"/>
              </a:ext>
            </a:extLst>
          </p:cNvPr>
          <p:cNvSpPr txBox="1"/>
          <p:nvPr/>
        </p:nvSpPr>
        <p:spPr>
          <a:xfrm>
            <a:off x="893476" y="4832252"/>
            <a:ext cx="11091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3200" b="1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ຮ່ວມກັນປັບປຸງ, ບໍາລຸງຮັກສາ, ສ້ອມແປງອາຄານສະຖານທີ່, ພື້ນຖານໂຄງລ່າງ ແລະ ສິ່ງອໍານວຍຄວາມສະດວກ ເພື່ອຮັບປະກັນການນໍາໃຊ້ໃຫ້ຍາວນານ.</a:t>
            </a:r>
            <a:endParaRPr lang="en-US" sz="3200" b="1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8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Left-Right 30">
            <a:extLst>
              <a:ext uri="{FF2B5EF4-FFF2-40B4-BE49-F238E27FC236}">
                <a16:creationId xmlns:a16="http://schemas.microsoft.com/office/drawing/2014/main" xmlns="" id="{42056306-8A50-4FA0-9300-7570CC8907E9}"/>
              </a:ext>
            </a:extLst>
          </p:cNvPr>
          <p:cNvSpPr/>
          <p:nvPr/>
        </p:nvSpPr>
        <p:spPr>
          <a:xfrm>
            <a:off x="2996070" y="3641133"/>
            <a:ext cx="7911416" cy="3153692"/>
          </a:xfrm>
          <a:prstGeom prst="leftRightArrow">
            <a:avLst>
              <a:gd name="adj1" fmla="val 97726"/>
              <a:gd name="adj2" fmla="val 880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15396AE3-2BF3-D6C0-A366-84F3F1C6F51C}"/>
              </a:ext>
            </a:extLst>
          </p:cNvPr>
          <p:cNvSpPr/>
          <p:nvPr/>
        </p:nvSpPr>
        <p:spPr>
          <a:xfrm>
            <a:off x="0" y="0"/>
            <a:ext cx="12192000" cy="837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4A6C28-F0D3-1497-F085-D67F8068EA21}"/>
              </a:ext>
            </a:extLst>
          </p:cNvPr>
          <p:cNvSpPr txBox="1"/>
          <p:nvPr/>
        </p:nvSpPr>
        <p:spPr>
          <a:xfrm>
            <a:off x="839526" y="88985"/>
            <a:ext cx="738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400" b="1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ດ້ານເນື້ອໃນ (ຕໍ່)</a:t>
            </a:r>
            <a:endParaRPr lang="en-US" sz="2400" b="1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A4D8959-DE4C-FA25-3921-A2CDE20BED31}"/>
              </a:ext>
            </a:extLst>
          </p:cNvPr>
          <p:cNvGrpSpPr/>
          <p:nvPr/>
        </p:nvGrpSpPr>
        <p:grpSpPr>
          <a:xfrm>
            <a:off x="112361" y="78078"/>
            <a:ext cx="781115" cy="653735"/>
            <a:chOff x="112361" y="78078"/>
            <a:chExt cx="781115" cy="65373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683210E-F13F-6732-7041-CCAD0848FF8A}"/>
                </a:ext>
              </a:extLst>
            </p:cNvPr>
            <p:cNvSpPr/>
            <p:nvPr/>
          </p:nvSpPr>
          <p:spPr>
            <a:xfrm>
              <a:off x="228599" y="130626"/>
              <a:ext cx="548640" cy="548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3DA51569-3163-4D72-F7CA-B80202D94877}"/>
                </a:ext>
              </a:extLst>
            </p:cNvPr>
            <p:cNvSpPr/>
            <p:nvPr/>
          </p:nvSpPr>
          <p:spPr>
            <a:xfrm>
              <a:off x="112361" y="78078"/>
              <a:ext cx="781115" cy="6537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E7BF813-4C1D-A4D4-FFB3-A014CF0D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976"/>
            <a:ext cx="2717644" cy="6008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FB0714-A2C1-E430-8D8E-1F80C369DB15}"/>
              </a:ext>
            </a:extLst>
          </p:cNvPr>
          <p:cNvSpPr txBox="1"/>
          <p:nvPr/>
        </p:nvSpPr>
        <p:spPr>
          <a:xfrm>
            <a:off x="11006051" y="232918"/>
            <a:ext cx="7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D831B5-57D6-D326-0B13-9B4157A5C201}"/>
              </a:ext>
            </a:extLst>
          </p:cNvPr>
          <p:cNvSpPr txBox="1"/>
          <p:nvPr/>
        </p:nvSpPr>
        <p:spPr>
          <a:xfrm>
            <a:off x="3825573" y="127668"/>
            <a:ext cx="6101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sz="3600" b="1">
                <a:solidFill>
                  <a:schemeClr val="accent1">
                    <a:lumMod val="40000"/>
                    <a:lumOff val="6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ຫຼັກສູດ ແລະ ສື່ການຮຽນ-ການສອນ</a:t>
            </a:r>
            <a:endParaRPr lang="en-US" sz="3600" b="1">
              <a:solidFill>
                <a:schemeClr val="accent1">
                  <a:lumMod val="40000"/>
                  <a:lumOff val="6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2B8EB9-0BAA-E7F3-B015-C4986621819B}"/>
              </a:ext>
            </a:extLst>
          </p:cNvPr>
          <p:cNvSpPr txBox="1"/>
          <p:nvPr/>
        </p:nvSpPr>
        <p:spPr>
          <a:xfrm>
            <a:off x="2861733" y="3033421"/>
            <a:ext cx="171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 dirty="0">
                <a:solidFill>
                  <a:srgbClr val="C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ສະຖານອາຊີວະສຶກສາ</a:t>
            </a:r>
            <a:endParaRPr lang="en-US" sz="1400" dirty="0">
              <a:solidFill>
                <a:srgbClr val="C0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C6AD090-367D-B0AB-F95C-06B3DF454567}"/>
              </a:ext>
            </a:extLst>
          </p:cNvPr>
          <p:cNvSpPr txBox="1"/>
          <p:nvPr/>
        </p:nvSpPr>
        <p:spPr>
          <a:xfrm>
            <a:off x="8924556" y="3036048"/>
            <a:ext cx="171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400" dirty="0">
                <a:solidFill>
                  <a:srgbClr val="C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ສະຖານການສຶກສາ</a:t>
            </a:r>
          </a:p>
          <a:p>
            <a:pPr algn="ctr"/>
            <a:r>
              <a:rPr lang="lo-LA" sz="1400" dirty="0">
                <a:solidFill>
                  <a:srgbClr val="C0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ນອກໂຮງຮຽນ</a:t>
            </a:r>
            <a:endParaRPr lang="en-US" sz="1400" dirty="0">
              <a:solidFill>
                <a:srgbClr val="C0000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8B33894-6F44-AD1E-5B23-E54BCE4B9AED}"/>
              </a:ext>
            </a:extLst>
          </p:cNvPr>
          <p:cNvGrpSpPr/>
          <p:nvPr/>
        </p:nvGrpSpPr>
        <p:grpSpPr>
          <a:xfrm>
            <a:off x="4343400" y="950189"/>
            <a:ext cx="4986867" cy="2391009"/>
            <a:chOff x="5539193" y="3981884"/>
            <a:chExt cx="2565753" cy="2039741"/>
          </a:xfrm>
        </p:grpSpPr>
        <p:sp>
          <p:nvSpPr>
            <p:cNvPr id="23" name="Arrow: Left-Right 22">
              <a:extLst>
                <a:ext uri="{FF2B5EF4-FFF2-40B4-BE49-F238E27FC236}">
                  <a16:creationId xmlns:a16="http://schemas.microsoft.com/office/drawing/2014/main" xmlns="" id="{04692F90-E3B2-CD0D-79D4-D45E7E3CA9BF}"/>
                </a:ext>
              </a:extLst>
            </p:cNvPr>
            <p:cNvSpPr/>
            <p:nvPr/>
          </p:nvSpPr>
          <p:spPr>
            <a:xfrm>
              <a:off x="5539193" y="3981884"/>
              <a:ext cx="2565753" cy="2039741"/>
            </a:xfrm>
            <a:prstGeom prst="leftRightArrow">
              <a:avLst>
                <a:gd name="adj1" fmla="val 64638"/>
                <a:gd name="adj2" fmla="val 2374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xmlns="" id="{236DFC17-6487-F2BC-03E9-AA62EE848E34}"/>
                </a:ext>
              </a:extLst>
            </p:cNvPr>
            <p:cNvSpPr/>
            <p:nvPr/>
          </p:nvSpPr>
          <p:spPr>
            <a:xfrm flipH="1">
              <a:off x="5628384" y="4352573"/>
              <a:ext cx="450784" cy="1369453"/>
            </a:xfrm>
            <a:prstGeom prst="rightArrow">
              <a:avLst>
                <a:gd name="adj1" fmla="val 50000"/>
                <a:gd name="adj2" fmla="val 70929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xmlns="" id="{2D9B8158-15E6-FC39-30A9-DC7CC838A8B4}"/>
                </a:ext>
              </a:extLst>
            </p:cNvPr>
            <p:cNvSpPr/>
            <p:nvPr/>
          </p:nvSpPr>
          <p:spPr>
            <a:xfrm>
              <a:off x="7580028" y="4352573"/>
              <a:ext cx="450784" cy="1369453"/>
            </a:xfrm>
            <a:prstGeom prst="rightArrow">
              <a:avLst>
                <a:gd name="adj1" fmla="val 50000"/>
                <a:gd name="adj2" fmla="val 6155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D67767-E8D7-3874-E9BF-099C29BEB822}"/>
              </a:ext>
            </a:extLst>
          </p:cNvPr>
          <p:cNvSpPr txBox="1"/>
          <p:nvPr/>
        </p:nvSpPr>
        <p:spPr>
          <a:xfrm>
            <a:off x="5566264" y="1739000"/>
            <a:ext cx="245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b="1" dirty="0">
                <a:solidFill>
                  <a:srgbClr val="00206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ນໍາໃຊ້ຫຼັກສູດ ແລະ ສື່ການຮຽນ-ການສອນຮ່ວມກັນ</a:t>
            </a:r>
            <a:endParaRPr lang="en-US" sz="1600" b="1" dirty="0">
              <a:solidFill>
                <a:srgbClr val="00206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7642D6-19E4-5371-66E3-43F1FD3CB0D9}"/>
              </a:ext>
            </a:extLst>
          </p:cNvPr>
          <p:cNvSpPr txBox="1"/>
          <p:nvPr/>
        </p:nvSpPr>
        <p:spPr>
          <a:xfrm>
            <a:off x="3300499" y="3817323"/>
            <a:ext cx="6987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000" dirty="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ສອສ ແລະ ສກສນ ຮ່ວມກັນຈັດຕັ້ງປະຕິບັດຫຼັກສູດຝຶກອົບຮົມວິຊາຊີບພື້ນຖານໄລຍະສັ້ນ, ຫຼັກສູດວິຊາຊີບລະດັບຊັ້ນຕົ້ນ, ຫຼັກສູດວິຊາຊີບຊັ້ນຕົ້ນຄູ່ຂະໜານມັດທະຍົມຕອນຕົ້ນບໍາລຸງ ແລະ ຫຼັກສູດອື່ນໆ ຕາມຄວາມຕ້ອງການຂອງກຸ່ມເປົ້າໝາຍ;</a:t>
            </a:r>
            <a:endParaRPr lang="en-US" sz="2000" dirty="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83D0B9A-EE3B-EFF6-9F79-79173BE0D63B}"/>
              </a:ext>
            </a:extLst>
          </p:cNvPr>
          <p:cNvSpPr txBox="1"/>
          <p:nvPr/>
        </p:nvSpPr>
        <p:spPr>
          <a:xfrm>
            <a:off x="3300499" y="5194147"/>
            <a:ext cx="6987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000">
                <a:solidFill>
                  <a:srgbClr val="0070C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ສອສ ແລະ ສກສນ ແບ່ງຄວາມຮັບຜິດຊອບພາກທິດສະດີ ແລະ ພາກປະຕິບັດ ອີງຕາມຄວາມອາດສາມາດ ແລະ ເງື່ອນໄຂຂອງຕົນເອງ ໃນການນໍາໃຊ້ສື່ການຮຽນ-ການສອນ ແລະ ສິ່ງອໍານວຍຄວາມສະດວກໃຫ້ສອດຄ່ອງກັບຫຼັກສູດ.</a:t>
            </a:r>
            <a:endParaRPr lang="en-US" sz="2000">
              <a:solidFill>
                <a:srgbClr val="0070C0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3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25326</TotalTime>
  <Words>1453</Words>
  <Application>Microsoft Office PowerPoint</Application>
  <PresentationFormat>Custom</PresentationFormat>
  <Paragraphs>150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ສ້ອມແປງລົດຈັກ ຂະຫຍາຍພັນໄມໃຫ້ໝາກ ສູນບົວແວງຄຳ ຂ. ບໍລິຄຳໄຊ </vt:lpstr>
      <vt:lpstr>ປຸງແຕ່ງອາຫານ ສູນບົວວຽງຄຳ ຂ. ບໍລິຄຳໄຊ </vt:lpstr>
      <vt:lpstr>ປຸງ​ແຕ່ງ​ອາ​ຫານ - ເຂົ້າ​ໜົມ ມ.ໝື່ນ ແຂວງວຽງຈັນ</vt:lpstr>
      <vt:lpstr>   ຝຶກອົບຮົມວິຊາຊີບເສີມສວຍ ສູນ ມ. ເມືອງໝື່ນ ແຂວງວຽງຈັນ</vt:lpstr>
      <vt:lpstr>ການປ້ອງກັນພະຍາດສັດໃຫຍ່ ແລະ ສ້ອມແປງລົດຈັກ ຂ.ໄຊຍະບູລີ ມ. ໄຊສະຖານ ບ.ພູເລິ່ນ ໃນລະຫວ່າງວັນທີ 29/8-3/9/2022 </vt:lpstr>
      <vt:lpstr>PowerPoint Presentation</vt:lpstr>
      <vt:lpstr>ສະຫລຸບ: ຈາກການທົດລອງຈັດຕັ້ງປະຕິບັດ ຂໍ້ຕົກລົງ ແລະ ຄຳແນະນຳ ການຮ່ວມມືກັນ ນຳໃຊ້ຊັບພະຍາກອນຮ່ວມກັນສອງພາກສ່ວນ</vt:lpstr>
      <vt:lpstr>ບົດຮຽນທີ່ໄດ້ຈາກການທົດລອງຈັດຕັ້ງປະຕິບັດ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Saykham Phanthavong</dc:creator>
  <cp:lastModifiedBy>DELL</cp:lastModifiedBy>
  <cp:revision>92</cp:revision>
  <dcterms:created xsi:type="dcterms:W3CDTF">2022-06-05T14:09:44Z</dcterms:created>
  <dcterms:modified xsi:type="dcterms:W3CDTF">2022-09-20T02:02:35Z</dcterms:modified>
</cp:coreProperties>
</file>