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57" r:id="rId3"/>
    <p:sldId id="258" r:id="rId4"/>
    <p:sldId id="259" r:id="rId5"/>
    <p:sldId id="283" r:id="rId6"/>
    <p:sldId id="284" r:id="rId7"/>
    <p:sldId id="285" r:id="rId8"/>
    <p:sldId id="286" r:id="rId9"/>
    <p:sldId id="261" r:id="rId10"/>
    <p:sldId id="262" r:id="rId11"/>
    <p:sldId id="269" r:id="rId12"/>
    <p:sldId id="263" r:id="rId13"/>
    <p:sldId id="265" r:id="rId14"/>
    <p:sldId id="274" r:id="rId15"/>
    <p:sldId id="266" r:id="rId16"/>
    <p:sldId id="267" r:id="rId17"/>
    <p:sldId id="276" r:id="rId18"/>
    <p:sldId id="270" r:id="rId19"/>
    <p:sldId id="275" r:id="rId20"/>
    <p:sldId id="268" r:id="rId21"/>
    <p:sldId id="272" r:id="rId22"/>
    <p:sldId id="273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6088" autoAdjust="0"/>
  </p:normalViewPr>
  <p:slideViewPr>
    <p:cSldViewPr>
      <p:cViewPr>
        <p:scale>
          <a:sx n="81" d="100"/>
          <a:sy n="81" d="100"/>
        </p:scale>
        <p:origin x="-10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269B-45B6-4E19-89CD-5FD94BB58449}" type="datetimeFigureOut">
              <a:rPr lang="en-US" smtClean="0"/>
              <a:t>20-Sep-22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7F65-839E-417A-9938-60B556C28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7F65-839E-417A-9938-60B556C28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6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85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79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1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99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514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1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2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46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54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44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2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6CF6-4A29-48F7-8406-B78C25E9E477}" type="datetimeFigureOut">
              <a:rPr lang="th-TH" smtClean="0"/>
              <a:t>20/09/65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6EA21-94CC-482C-B244-82FA211928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264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000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3000" dirty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000" dirty="0">
                <a:latin typeface="Phetsarath OT" pitchFamily="2" charset="0"/>
                <a:cs typeface="Phetsarath OT" pitchFamily="2" charset="0"/>
              </a:rPr>
            </a:br>
            <a:r>
              <a:rPr lang="lo-LA" sz="30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lo-LA" sz="30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000" dirty="0" smtClean="0">
                <a:latin typeface="Phetsarath OT" pitchFamily="2" charset="0"/>
                <a:cs typeface="Phetsarath OT" pitchFamily="2" charset="0"/>
              </a:rPr>
              <a:t>ສາທາລະນະລັດ ປະຊາທິປະໄຕ ປະຊາຊົນລາວ</a:t>
            </a:r>
            <a:br>
              <a:rPr lang="lo-LA" sz="3000" dirty="0" smtClean="0">
                <a:latin typeface="Phetsarath OT" pitchFamily="2" charset="0"/>
                <a:cs typeface="Phetsarath OT" pitchFamily="2" charset="0"/>
              </a:rPr>
            </a:br>
            <a:r>
              <a:rPr lang="lo-LA" sz="3000" dirty="0" smtClean="0">
                <a:latin typeface="Phetsarath OT" pitchFamily="2" charset="0"/>
                <a:cs typeface="Phetsarath OT" pitchFamily="2" charset="0"/>
              </a:rPr>
              <a:t>ສັນຕິພາບ ເອກະລາດ ປະຊາທິປະໄຕ ເອກະພາບ ວັດຖາວອນ</a:t>
            </a:r>
            <a:endParaRPr lang="th-TH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 marL="0" indent="0" algn="ctr">
              <a:buNone/>
            </a:pPr>
            <a:endParaRPr lang="en-US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ແຂວງໄຊຍະບູລີ</a:t>
            </a:r>
          </a:p>
          <a:p>
            <a:pPr marL="0" indent="0">
              <a:buNone/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ພະແນກສຶກສາທິການ ແລະ ກິລາແຂວງ</a:t>
            </a:r>
          </a:p>
          <a:p>
            <a:pPr marL="0" indent="0">
              <a:buNone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ສະເໜີບົດຮຽນ</a:t>
            </a:r>
            <a:endParaRPr lang="en-US" sz="20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lo-LA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	ກ່ຽວກັບການ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ຄຸ້ມຄອງ ແລະ ບໍລິຫານ</a:t>
            </a:r>
            <a:r>
              <a:rPr lang="lo-LA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ສູນການຮຽນ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</a:t>
            </a:r>
            <a:r>
              <a:rPr lang="lo-LA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ຢູ່ແຂວງໄຊຍະບູລີ 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ຕໍ່ກອງ</a:t>
            </a:r>
            <a:r>
              <a:rPr lang="lo-LA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ປະຊຸມຜູ້ບໍລິຫານການ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ສຶກສານອກໂຮງຮຽນ ທົ່ວປະເທດ ປະຈໍາປີ 20</a:t>
            </a:r>
            <a:r>
              <a:rPr lang="en-US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2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2 </a:t>
            </a:r>
            <a:r>
              <a:rPr lang="lo-LA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ທີ່, 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ເມືອງວັງວຽງ ແຂວງວຽງຈັນ.</a:t>
            </a:r>
            <a:endParaRPr lang="en-US" sz="20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indent="0" algn="ctr">
              <a:buNone/>
            </a:pPr>
            <a:endParaRPr lang="lo-LA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  <p:pic>
        <p:nvPicPr>
          <p:cNvPr id="5" name="Picture 4" descr="Lao National logo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864096" cy="72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4514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pPr lvl="0" algn="thaiDi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lo-LA" sz="2000" b="1" dirty="0" smtClean="0">
                <a:ea typeface="Calibri" panose="020F0502020204030204" pitchFamily="34" charset="0"/>
                <a:cs typeface="Phetsarath OT" panose="02000500000000020004" pitchFamily="2" charset="0"/>
              </a:rPr>
              <a:t>ຂັ້ນ</a:t>
            </a:r>
            <a:r>
              <a:rPr lang="lo-LA" sz="2000" b="1" dirty="0">
                <a:ea typeface="Calibri" panose="020F0502020204030204" pitchFamily="34" charset="0"/>
                <a:cs typeface="Phetsarath OT" panose="02000500000000020004" pitchFamily="2" charset="0"/>
              </a:rPr>
              <a:t>ເມືອງ : 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ຫ້ອງການສຶກສາທິການ ແລະ ກິລາເມືອງໄດ້ລົງ ສົມທົບກັບບ້ານ ທີ່ຕັ້ງສູນຮຽນຮູ້ຊຸມຊົນ, ອົງການຈັດຕັ້ງບ້ານ ແຕ່ງຕັ້ງກົງຈັກຂອງ</a:t>
            </a: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ສູນການຮຽນ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 ໂຄສະນາສຶກສາອົບຮົມປະຊາຊົນໃຫ້ເຂົ້າໃຈຕໍ່ວຽກງານຂອງສູນ ແລະ ຈັດກິດຈະກໍາ ແນະນໍາການຄຸ້ມຄອງ,ການປົກຮັກສາ ຈັດການຈັດການຮຽນ-ການສອນໃຫ້ກຸ່ມເປົ້າໝາຍ ທີ່ຮຽນບໍ່ຈົບຊັ້ນປະຖົມ ແລະ ບໍ່ຮຽນຈົບຊັ້ນ ມ.ຕົ້ນບໍາລຸງໃຫ້ໄດ້ຮໍ່າຮຽນຢູ່ສູນດັ່ງກ່າວ ແລ້ວລາຍງານໃຫ້ພະແນກສຶກສາທິການ ແລະ ກິລາ ແຂວງເປັນປະຈໍາ. </a:t>
            </a:r>
            <a:endParaRPr lang="en-US" sz="2000" dirty="0"/>
          </a:p>
          <a:p>
            <a:pPr lvl="0" algn="thaiDi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lo-LA" sz="2000" b="1" dirty="0">
                <a:ea typeface="Calibri" panose="020F0502020204030204" pitchFamily="34" charset="0"/>
                <a:cs typeface="Phetsarath OT" panose="02000500000000020004" pitchFamily="2" charset="0"/>
              </a:rPr>
              <a:t>ຂັ້ນບ້ານ :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 ປະທານສູນ, ຫົວໜ້າສູນ, ພ້ອມດ້ວຍຄະນະທັງໝົດ ສົມທົບກັບທຸກພາກສ່ວນຢູ່ບ້ານ ປຸກລະດົມປະຊາຊົນຜູ້ທີ່ບໍ່ຮຽນຈົບທຸກຄົນ ໄດ້ເຂົ້າຮຽນບໍາລຸງຕາມວຸດທິຂອງແຕ່ລະຄົນທີ່ບໍ່ທັນຮຽນຈົບນັ້ນ ແລ້ວລາຍງານໃຫ້ຫ້ອງການສຶກສາທິການ ແລະ ກິລາເມືອງ ເປັນປະຈໍາ.</a:t>
            </a:r>
            <a:endParaRPr lang="en-US" sz="2000" dirty="0"/>
          </a:p>
          <a:p>
            <a:pPr lvl="0" algn="thaiDi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lo-LA" sz="2000" b="1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ສູນການຮຽນ</a:t>
            </a:r>
            <a:r>
              <a:rPr lang="lo-LA" sz="2000" b="1" dirty="0"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 :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 ສະຖານທີ່ຕັ້ງຢູ່ຫ້ອງການບ້ານຂອງແຕ່ລະບ້ານ  ແຕ່ພາຍໃຕ້ການຄຸ້ມຄອງດ້ານວິຊາການຂອງຫ້ອງການສຶກສາທິການ ແລະ ກິລາເມືອງ.ໂດຍສະເພາະແມ່ນການຮຽນ-ການສອນບໍາລຸງຊັ້ນປະຖົມ, ມັດທະຍົມຕອນຕົ້ນຄວບຄູ່ກັບການຝຶກອົບຮົມວິຊາຊີບຂັ້ນພື້ນຖານ ແລະ ການສົ່ງເສີມການຮຽນຮູ້ຕະຫຼອດ</a:t>
            </a: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ຊີວິດ.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857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lo-LA" sz="1600" b="1" dirty="0" smtClean="0">
                <a:latin typeface="Phetsarath OT" pitchFamily="2" charset="0"/>
                <a:cs typeface="Phetsarath OT" pitchFamily="2" charset="0"/>
              </a:rPr>
              <a:t>2.</a:t>
            </a:r>
            <a:r>
              <a:rPr lang="lo-LA" sz="1600" b="1" dirty="0">
                <a:latin typeface="Phetsarath OT" pitchFamily="2" charset="0"/>
                <a:cs typeface="Phetsarath OT" pitchFamily="2" charset="0"/>
              </a:rPr>
              <a:t>3</a:t>
            </a:r>
            <a:r>
              <a:rPr lang="lo-LA" sz="1600" b="1" dirty="0" smtClean="0">
                <a:latin typeface="Phetsarath OT" pitchFamily="2" charset="0"/>
                <a:cs typeface="Phetsarath OT" pitchFamily="2" charset="0"/>
              </a:rPr>
              <a:t>. ການບໍລິຫານສູນຮຽນຮູ້ຊຸມຊົນ</a:t>
            </a:r>
            <a:endParaRPr lang="th-TH" sz="16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lnSpcReduction="10000"/>
          </a:bodyPr>
          <a:lstStyle/>
          <a:p>
            <a:pPr lvl="0" algn="thaiDist">
              <a:lnSpc>
                <a:spcPct val="106000"/>
              </a:lnSpc>
              <a:buFont typeface="Phetsarath OT" panose="02000500000000020004" pitchFamily="2" charset="0"/>
              <a:buChar char="-"/>
            </a:pPr>
            <a:r>
              <a:rPr lang="lo-LA" sz="1600" b="1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</a:t>
            </a:r>
            <a:r>
              <a:rPr lang="lo-LA" sz="1600" b="1" dirty="0">
                <a:ea typeface="Calibri" panose="020F0502020204030204" pitchFamily="34" charset="0"/>
                <a:cs typeface="Phetsarath OT" panose="02000500000000020004" pitchFamily="2" charset="0"/>
              </a:rPr>
              <a:t>ຮຽນຮູ້ຊຸມຊົນ </a:t>
            </a:r>
            <a:r>
              <a:rPr lang="lo-L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o-LA" sz="1600" b="1" dirty="0">
                <a:ea typeface="Calibri" panose="020F0502020204030204" pitchFamily="34" charset="0"/>
                <a:cs typeface="Phetsarath OT" panose="02000500000000020004" pitchFamily="2" charset="0"/>
              </a:rPr>
              <a:t> ບ້ານ ມີ </a:t>
            </a:r>
            <a:r>
              <a:rPr lang="lo-L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lo-LA" sz="1600" b="1" dirty="0">
                <a:ea typeface="Calibri" panose="020F0502020204030204" pitchFamily="34" charset="0"/>
                <a:cs typeface="Phetsarath OT" panose="02000500000000020004" pitchFamily="2" charset="0"/>
              </a:rPr>
              <a:t> ເມືອງ ເມືອງ ລະ </a:t>
            </a:r>
            <a:r>
              <a:rPr lang="lo-LA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lo-LA" sz="1600" b="1" dirty="0">
                <a:ea typeface="Calibri" panose="020F0502020204030204" pitchFamily="34" charset="0"/>
                <a:cs typeface="Phetsarath OT" panose="02000500000000020004" pitchFamily="2" charset="0"/>
              </a:rPr>
              <a:t> ສູນຄື:</a:t>
            </a:r>
            <a:endParaRPr lang="en-US" sz="1600" b="1" dirty="0">
              <a:ea typeface="Calibri" panose="020F0502020204030204" pitchFamily="34" charset="0"/>
            </a:endParaRPr>
          </a:p>
          <a:p>
            <a:pPr lvl="0" algn="thaiDist">
              <a:lnSpc>
                <a:spcPct val="106000"/>
              </a:lnSpc>
              <a:buFont typeface="Times New Roman" panose="02020603050405020304" pitchFamily="18" charset="0"/>
              <a:buAutoNum type="arabicParenR"/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ເມືອງໄຊຍະບູລີ : ປະກອບມີ ສູນຮຽນຮູ້ຊຸມຊົນ ບ້ານ ປາກເຮົ້າ,ບ້ານ ຫ້ວຍຈິດ, ບ້ານ ນໍ້າຄາ,ບ້ານ ຫ້ວຍເພາະ ແລະ ບ້ານ ຄອນປຽດ.</a:t>
            </a:r>
            <a:endParaRPr lang="en-US" sz="1600" dirty="0"/>
          </a:p>
          <a:p>
            <a:pPr lvl="0" algn="thaiDist">
              <a:lnSpc>
                <a:spcPct val="106000"/>
              </a:lnSpc>
              <a:buFont typeface="Times New Roman" panose="02020603050405020304" pitchFamily="18" charset="0"/>
              <a:buAutoNum type="arabicParenR"/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ເມືອງໄຊສະຖານ: ປະກອບມີ ສູນຮຽນຮູ້ຊຸມຊົນ ບ້ານ ມີໄຊ,ບ້ານ ສະມະ, ບ້ານ 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ຫ້ວຍ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ສະຫຼອດ,ບ້ານ ກິ່ວເປາະ ແລະ ບ້ານ ສີສາຍທອງ.</a:t>
            </a:r>
            <a:endParaRPr lang="en-US" sz="1600" dirty="0"/>
          </a:p>
          <a:p>
            <a:pPr indent="457200" algn="thaiDist">
              <a:lnSpc>
                <a:spcPct val="106000"/>
              </a:lnSpc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ໃນຊ່ວງໄລຍະທີ່ໄດ້ຈັດຕັ້ງ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ປະຕິບັດນັ້ນ ທາງລັດຖະບານແມ່ນ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ໄດ້ເອົາໃຈໃສ່ໃຫ້ການກະຕຸກຊຸກຍູ້ ແລະ ລົງຕິດຕາມກວດກາໃນແຕ່ລະຊ່ວງໄລຍະເວລາເປັນປະຈໍາ ພ້ອມນັ້ນ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ທາງລັດຖະບານຍັງ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ໃຫ້ການຊ່ວຍເຫຼືອເປັນອຸປະກອນຮັບໃຊ້ໃຫ້ແຂວງ, ເມືອງ, ສູນຮຽນຮູ້ຊຸມຊົນ, ອຸປະກອນຮັບໃຊ້ໃນການຮຽນ-ການສອນຂອງຄູ ແລະ ນັກຮຽນ ແລະ ວັດຖຸຮັບໃຊ້ພາຍໃນແຕ່ລະສູນຮຽນຮູ້ຊຸມຊົນ ຈໍານວນຫຼາຍ ສາມາດສັງລວມໄດ້ດັ່ງນີ້ 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:</a:t>
            </a:r>
          </a:p>
          <a:p>
            <a:pPr indent="0" algn="thaiDist">
              <a:lnSpc>
                <a:spcPct val="106000"/>
              </a:lnSpc>
              <a:buNone/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- ຖົງພາຍ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ສໍາລັບໃສ່ເອກະສານຮຽນ, ປື້ມຂຽນ, ບັນທັດ, ສໍດໍາ, ບິກ, ເຟີດຂຽນກະດານ ປື້ມແບບ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 -  ຮຽນ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ໃນການປຸງແຕ່ງອາຫານ, ປູກຝັງ ແລະ ລ້ຽງສັດ ເປັນຈໍານວນຫຼາຍ ພຽງພໍສໍາລັບນັກຮຽນ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ແຕ່ລະ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ສູນຮຽນຮູ້ຊຸມຊົນ.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- 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ອຸປະກອນ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ສໍາລັບປ້ອງກັນການແຜ່ລະບາດຂອງພະຍາດອັກເສບປອດ(ໂຄວິດ-</a:t>
            </a:r>
            <a:r>
              <a:rPr lang="lo-LA" sz="1600" dirty="0"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) ເປັນຕົ້ນແມ່ນ    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  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ໂປຣດເຕີໂຄສະນາ, ຜ້າອັດປາກ ແລະ ເຄື່ອງວັນອຸນຫະພູມ, ແຈວລ້າງມື...ເປັນຈໍານວນຫຼາຍ.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- ຄອມພິວເຕີຕັ້ງໂຕະ ພ້ອມປິ່ນເຕີ ຫຍີ່ຫໍ້ </a:t>
            </a:r>
            <a:r>
              <a:rPr lang="en-US" sz="1600" dirty="0" smtClean="0">
                <a:latin typeface="Phetsarath OT" panose="02000500000000020004" pitchFamily="2" charset="0"/>
                <a:ea typeface="Calibri" panose="020F0502020204030204" pitchFamily="34" charset="0"/>
              </a:rPr>
              <a:t>cannon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.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- ລົດຈັກ </a:t>
            </a:r>
            <a:r>
              <a:rPr lang="en-US" sz="1600" dirty="0">
                <a:latin typeface="Phetsarath OT" panose="02000500000000020004" pitchFamily="2" charset="0"/>
                <a:ea typeface="Calibri" panose="020F0502020204030204" pitchFamily="34" charset="0"/>
              </a:rPr>
              <a:t>HONDA </a:t>
            </a:r>
            <a:r>
              <a:rPr lang="lo-LA" sz="16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ຫຼຸ້ນ</a:t>
            </a:r>
            <a:r>
              <a:rPr lang="lo-LA" sz="1600" dirty="0">
                <a:latin typeface="Phetsarath OT" panose="02000500000000020004" pitchFamily="2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WAVE </a:t>
            </a:r>
            <a:r>
              <a:rPr lang="lo-LA" sz="16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ສີດໍາແດງ ຈໍານວນ</a:t>
            </a:r>
            <a:r>
              <a:rPr lang="lo-LA" sz="1600" dirty="0">
                <a:latin typeface="Phetsarath OT" panose="02000500000000020004" pitchFamily="2" charset="0"/>
                <a:ea typeface="Calibri" panose="020F0502020204030204" pitchFamily="34" charset="0"/>
              </a:rPr>
              <a:t> </a:t>
            </a:r>
            <a:r>
              <a:rPr lang="lo-LA" sz="16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ຄັນ.ເມືອງລະ </a:t>
            </a:r>
            <a:r>
              <a:rPr lang="lo-LA" sz="16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ຄັນ</a:t>
            </a:r>
            <a:endParaRPr lang="en-US" sz="1600" dirty="0"/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       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- ຕູ້ລໍາໂພງ+ໄມລອຍ ຈໍານວນ </a:t>
            </a:r>
            <a:r>
              <a:rPr lang="lo-LA" sz="1600" dirty="0"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ໜ່ວຍ,ໂທລະໂຄ່ງແບບພົກ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ພາ, ວິທະຍຸ,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ກະດານຂາວໃຫ່ຍ </a:t>
            </a:r>
            <a:endParaRPr lang="lo-LA" sz="1600" dirty="0" smtClean="0"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indent="0" algn="thaiDist">
              <a:lnSpc>
                <a:spcPct val="106000"/>
              </a:lnSpc>
              <a:buNone/>
            </a:pP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,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ເສື້ອຢືດ ຈໍານວນ </a:t>
            </a:r>
            <a:r>
              <a:rPr lang="lo-LA" sz="1600" dirty="0">
                <a:ea typeface="Calibri" panose="020F0502020204030204" pitchFamily="34" charset="0"/>
                <a:cs typeface="Times New Roman" panose="02020603050405020304" pitchFamily="18" charset="0"/>
              </a:rPr>
              <a:t>158</a:t>
            </a: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 ຜືນ  ແລະ  ຕູ້ຟັກ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ໄຂ່.</a:t>
            </a:r>
            <a:endParaRPr lang="en-US" sz="1600" dirty="0"/>
          </a:p>
          <a:p>
            <a:pPr indent="457200" algn="thaiDist">
              <a:lnSpc>
                <a:spcPct val="106000"/>
              </a:lnSpc>
            </a:pPr>
            <a:r>
              <a:rPr lang="lo-LA" sz="1600" dirty="0">
                <a:ea typeface="Calibri" panose="020F0502020204030204" pitchFamily="34" charset="0"/>
                <a:cs typeface="Phetsarath OT" panose="02000500000000020004" pitchFamily="2" charset="0"/>
              </a:rPr>
              <a:t>ເຄື່ອງຊ່ວຍເຫຼືອດັ່ງກ່າວທາງພະແນກສຶກສາທິການ ແລະ ກິລາແຂວງແມ່ນໄດ້ແຈກຍາຍໃຫ້ບັນດາເມືອງຕາມ</a:t>
            </a:r>
            <a:r>
              <a:rPr lang="lo-LA" sz="16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ແຜນການຈັດຕັ້ງປະຕິບັດຕົວຈິງ.</a:t>
            </a:r>
            <a:endParaRPr lang="en-US" sz="1600" dirty="0"/>
          </a:p>
          <a:p>
            <a:pPr marL="0" indent="0" algn="thaiDist">
              <a:buNone/>
            </a:pP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18406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640"/>
            <a:ext cx="9144000" cy="648072"/>
          </a:xfrm>
        </p:spPr>
        <p:txBody>
          <a:bodyPr>
            <a:normAutofit/>
          </a:bodyPr>
          <a:lstStyle/>
          <a:p>
            <a:r>
              <a:rPr lang="lo-LA" sz="2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ຮູບພາບການມອບຮັບເຄື່ອງຊ່ວຍເຫຼືອ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1085697"/>
            <a:ext cx="9036495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07000"/>
              </a:lnSpc>
            </a:pPr>
            <a:endParaRPr lang="lo-LA" sz="1400" dirty="0" smtClean="0"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7" y="847678"/>
            <a:ext cx="2972602" cy="288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858644"/>
            <a:ext cx="3672405" cy="2858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17032"/>
            <a:ext cx="4427983" cy="3024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716015" cy="3024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6712"/>
            <a:ext cx="24117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51520" y="-1085697"/>
            <a:ext cx="8640960" cy="200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ctr">
              <a:lnSpc>
                <a:spcPct val="107000"/>
              </a:lnSpc>
            </a:pPr>
            <a:r>
              <a:rPr lang="lo-LA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ຮູບພາບສູນຮຽນຮູ້ຊຸມຊົນຂອງເມືອງໄຊຍະບູລີ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843808" cy="272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024336" cy="2728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80728"/>
            <a:ext cx="3275856" cy="272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4131763"/>
            <a:ext cx="2843808" cy="1989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3773316"/>
            <a:ext cx="88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ສູນຮຽນຮູ້ຊຸມຊົນ ບ້ານ ຄອນປຽດ            ສູນຮຽນຮູ້ຊຸມຊົນ ບ້ານ ປາກເຮົ້າ              ສູນຮຽນຮູ້ຊຸມຊົນ ບ້ານ ຫ້ວຍຈີດ</a:t>
            </a:r>
            <a:endParaRPr lang="en-US" sz="1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79507" y="6229452"/>
            <a:ext cx="84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                ສູນຮຽນຮູ້ຊຸມຊົນ ບ້ານ ນໍ້າຄາ                                           ສູນຮຽນຮູ້ຊຸມຊົນ ບ້ານ ຫ້ວຍເພາະ</a:t>
            </a:r>
            <a:endParaRPr lang="en-US" sz="16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88" y="4067615"/>
            <a:ext cx="2160241" cy="22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ສູນຮຽນຮູ້ຊຸມຊົນຂອງເມືອງໄຊສະຖານ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60" y="881946"/>
            <a:ext cx="2592288" cy="2763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18" y="3790328"/>
            <a:ext cx="894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 ສູນຮຽນຮູ້ຊຸມຊົນບ້ານ ກິ່ວເປາະ 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ສູນຮຽນຮູ້ຊຸມຊົນບ້ານ ສະມະ  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ສູນຮຽນຮູ້ຊຸມຊົນ ບ້ານສີສາຍທອງ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8720"/>
            <a:ext cx="2818252" cy="2736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3" y="888843"/>
            <a:ext cx="2663244" cy="275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0155" y="4190438"/>
            <a:ext cx="1944216" cy="2334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373" y="6525344"/>
            <a:ext cx="836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      ສູນຮຽນຮູ້ຊຸມຊົນບ້ານ ມີໄຊ                         ສູນຮຽນຮູ້ຊຸມຊົນບ້ານ ຫ້ວຍສະຫຼອດ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90438"/>
            <a:ext cx="3744416" cy="21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endParaRPr lang="th-TH" sz="32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-1085697"/>
            <a:ext cx="8712968" cy="698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endParaRPr lang="lo-LA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indent="457200" algn="thaiDist">
              <a:lnSpc>
                <a:spcPct val="107000"/>
              </a:lnSpc>
            </a:pPr>
            <a:r>
              <a:rPr lang="lo-LA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ນອກຈາກ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ໄດ້ຮັບການຊ່ວຍເຫຼືອທາງດ້ານອຸປະກອນ ແລະ ວັດຖຸແລ້ວ </a:t>
            </a:r>
            <a:r>
              <a:rPr lang="lo-LA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ທາງລັດຖະບານຍັງ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ມີທຶນຈໍານວນໜຶ່ງເພື່ອມາຊ່ວຍເຫຼືອທາງດ້ານການຈັດຝຶກອົບຮົມວິຊາຊີບຂັ້ນພື້ນຖານໄລຍະສັ້ນໃນຫົວຂໍ້ຕ່າງໆ ຕາມຄວາມມັກຂອງປະຊາຊົນສົນໃຈທີ່ຢາກຝຶກ ລວມທັງຫມົດຝຶກໄດ້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ຄັ້ງ, ມີນັກສໍາມະນາກອນເຂົ້າຮ່ວມຝຶກອົບຮົມທັງໝົດ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292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ຄົນ.ຕາມແຕ່ລະຫົວຂໍ້ຂອງການຝຶກອົບຮົມຄື : 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6000"/>
              </a:lnSpc>
              <a:buFont typeface="Phetsarath OT" panose="02000500000000020004" pitchFamily="2" charset="0"/>
              <a:buChar char="-"/>
            </a:pP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ຝຶກອົບຮົມວີຊາຊີບການປູກຝັງ ແລະ ລ້ຽງສັດ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ຄັ້ງ.ມີນັກສໍາມະນາກອນເຂົ້າຮ່ວມຝຶກ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6000"/>
              </a:lnSpc>
              <a:buFont typeface="Phetsarath OT" panose="02000500000000020004" pitchFamily="2" charset="0"/>
              <a:buChar char="-"/>
            </a:pP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ຝຶກອົບຮົມຫຍິບຜ້າອັດປາກ(ຫຍິບດ້ວຍມື)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ຄັ້ງ.ມີນັກສໍາມະນາກອນເຂົ້າຮ່ວມຝຶກ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 algn="thaiDist">
              <a:lnSpc>
                <a:spcPct val="106000"/>
              </a:lnSpc>
              <a:buFont typeface="Phetsarath OT" panose="02000500000000020004" pitchFamily="2" charset="0"/>
              <a:buChar char="-"/>
            </a:pP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ຝຶກອົບຮົມໃຫ້ຄູສອນການສຶກສານອກໂຮງຮຽນໄດ້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ຄັ້ງ, ມີນັກສໍາມະນາກອນເຂົ້າຮ່ວມຝຶກ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ຄົນ.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indent="457200" algn="thaiDist">
              <a:lnSpc>
                <a:spcPct val="107000"/>
              </a:lnSpc>
            </a:pPr>
            <a:r>
              <a:rPr lang="lo-LA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ຜ່ານການຝຶກອົບຮົມເຮັດໃຫ້ກຸ່ມເປົ້າໝາຍໄດ້ມີຄວາມເຂົ້າໃຈຕໍ່ການມີອາຊີບມີວຽກເຮັດງານທໍາ ແລະ ພາຍຫຼັງການຝຶກອົບຮົມແລ້ວສາມາດຮູ້ວິທີປ້ອງກັນສັດລ້ຽງຕາມລະດູການ, ການຕໍ່ກິ່ງງ່າ ແລະ ການຕິດຕາ, ການລ້ຽງສັດໃຫຍ່ ມີທ່ວງທ່າດີຂຶ້ນທຽບໃສ່ໃນເມືຶອກ່ອນ  ແລະ ເຫັນໄດ້ຊ່ອງທາງ ເພື່ອສ້າງລາຍຮັບເພີ່ມໃຫ້ແກ່ຄອບຄົວໃນຊິວິດປະຈໍາວັນ, ຄູໄດ້ເອົາໃຈໃສ່ເລິກເຊິ່ງຕື່ມໃນຮູບແບບການຈັດການ-ການສອນເພື່ອດຶງດູດຈິດໃຈນັກຮຽນໃຫ້ໄດ້ເຂົ້າຮຽນບໍາລຸງເປັນປົກກະຕິ(ໂດຍສະເພາະນັກຮຽນຊົນເຜົ່າ)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 indent="457200" algn="thaiDist">
              <a:lnSpc>
                <a:spcPct val="106000"/>
              </a:lnSpc>
            </a:pP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ນອກຈາການຝຶກອົບຮົມວິຊາຊີບດັ່ງກ່າວແລ້ວ </a:t>
            </a:r>
            <a:r>
              <a:rPr lang="lo-LA" sz="1400" dirty="0" smtClean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ທາງລັດຖະບານຍັງ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ໄດ້ສົ່ງທີມງານ ຂອງກະຊວງລົງຈັດຕັ້ງການລົງເຜີຍແຜ່ຄວາມຮູ້ ກ່ຽວກັບ ວຽກງານສຸຂະສຶກສາໃນການຕອບໂຕ້ການແຜ່ລະບາດຂອງພະຍາດອັກເສບປອດ (ໂຄວິດ-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) ຢູ່ສູນຮຽນຮູ້ຊຸມຊົນແຕ່ລະເມືອງໄດ້ 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 ຄັ້ງ.ເມືອງລະ 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 ຄັ້ງ.ມີຜູ້ເຂົ້າຮ່ວມຮັບຟັງການເຜີຍແຜ່ 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316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274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 ຄົນ.</a:t>
            </a:r>
            <a:endParaRPr lang="en-US" sz="1400" dirty="0">
              <a:solidFill>
                <a:prstClr val="black"/>
              </a:solidFill>
            </a:endParaRPr>
          </a:p>
          <a:p>
            <a:pPr lvl="0" indent="457200" algn="thaiDist">
              <a:lnSpc>
                <a:spcPct val="106000"/>
              </a:lnSpc>
            </a:pP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ຜ່ານໄລຍະເວລາໃນການຈັດຕັ້ງ</a:t>
            </a:r>
            <a:r>
              <a:rPr lang="lo-LA" sz="1400" dirty="0" smtClean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ປະຕິບັດເຫັນ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ໄດ້ວ່າສູນຮຽນຮູ້ຊຸມຊົນຢູ່ແຕ່ລະເມືອງແມ່ນໄດ້ເອົາໃຈໃສ່ຕໍໍ່ການຈັດຕັ້ງປະຕິບັດກິດຈະກໍາຕ່າງໆພາຍໃນສູນຂອງຕົນຕາມພາລະບົດບາດທີ່ໄດ້ຖືກແຕ່ງຕັ້ງພາຍໃນສູນ ໂດຍມີການແຂ່ງຂັນທາງດ້ານການບໍລິຫານຄຸ້ມຄອງສູນ, ມີການຖອດຖອນບົດຮຽນແລກປ່ຽນບົດຮຽນລະຫ່ວາງສູນຂອງ 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 ເມືອງເຊິ່ງເຮັດໃຫ້ມີສູນຮຽນຮູ້ຊຸມຊົນທີ່ພົ້ນເດັ່ນຂື້ນພາຍໃນແຕ່ລະເມືອງຄື :</a:t>
            </a:r>
            <a:endParaRPr lang="en-US" sz="1400" dirty="0">
              <a:solidFill>
                <a:prstClr val="black"/>
              </a:solidFill>
            </a:endParaRPr>
          </a:p>
          <a:p>
            <a:pPr lvl="0" indent="171450" algn="thaiDist">
              <a:lnSpc>
                <a:spcPct val="106000"/>
              </a:lnSpc>
            </a:pP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- ເມືອງໄຊຍະບູລີ ສູນທີ່ພົ້ນເດັ່ນ ພວມຈະສ້າງ ເປັນສູນຕົວແບບ ຂອງເມືອງຄື: ສູນບ້ານນໍ້າຄາ ເຊິ່ງສູນຮຽນຮູ້ຊຸມຊົນດັ່ງກ່າວໄດ້ມີຄວາມຫ້າວຫັນໃນ ການປະຕິບັດກິດຈະກໍາການບໍລິຫານ ແລະ ຄຸ້ມຄອງສູນຮຽນຮູ້ ຢ່າງເປັນລະບົບ ຖືກຕ້ອງພາລະບົດບາດຕາມການແຕ່ງຕັ້ງ.</a:t>
            </a:r>
            <a:endParaRPr lang="en-US" sz="1400" dirty="0">
              <a:solidFill>
                <a:prstClr val="black"/>
              </a:solidFill>
            </a:endParaRPr>
          </a:p>
          <a:p>
            <a:pPr lvl="0" indent="228600" algn="thaiDist">
              <a:lnSpc>
                <a:spcPct val="106000"/>
              </a:lnSpc>
            </a:pPr>
            <a:r>
              <a:rPr lang="lo-LA" sz="1400" dirty="0">
                <a:solidFill>
                  <a:prstClr val="black"/>
                </a:solidFill>
                <a:ea typeface="Calibri" panose="020F0502020204030204" pitchFamily="34" charset="0"/>
                <a:cs typeface="Phetsarath OT" panose="02000500000000020004" pitchFamily="2" charset="0"/>
              </a:rPr>
              <a:t>-  ເມືອງໄຊສະຖານ ສູນທີ່ພົ້ນເດັ່ນ ພວມຈະສ້າງ ເປັນສູນຕົວແບບ ຂອງເມືອງຄື: ບ້ານ ຫ້ວຍສະຫຼອດ ເຊິ່ງສູນຮຽນຮູ້ຊຸມຊົນດັ່ງກ່າວໄດ້ມີຄວາມຫ້າວຫັນໃນ ການປະຕິບັດກິດຈະກໍາການບໍລິຫານ ແລະ ຄຸ້ມຄອງສູນຮຽນຮູ້ ຢ່າງເປັນລະບົບ ຖືກຕ້ອງພາລະບົດບາດຕາມການແຕ່ງຕັ້ງ.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o-LA" sz="1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ຮູບພາບການເຄື່ອນໄຫວໃນການຈັດຝຶກອົບຮົມວິຊາຊີບຂັ້ນພື້ນຖານໃນຫົວຂໍ້ຕ່າງໆ</a:t>
            </a:r>
            <a: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  <a:t/>
            </a:r>
            <a:br>
              <a:rPr lang="lo-LA" sz="1800" b="1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th-TH" sz="1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52" y="824837"/>
            <a:ext cx="3409080" cy="266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3" y="3930473"/>
            <a:ext cx="2793953" cy="293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36712"/>
            <a:ext cx="2376264" cy="26642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9712" y="356551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ການຝຶກອົບຮົມຄູສອນການສຶກສານອກໂຮງຮຽນ</a:t>
            </a:r>
            <a:endParaRPr lang="en-US" sz="1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4850"/>
            <a:ext cx="3312367" cy="2923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0473"/>
            <a:ext cx="2952328" cy="292752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4" y="824838"/>
            <a:ext cx="3273305" cy="2664296"/>
          </a:xfrm>
        </p:spPr>
      </p:pic>
    </p:spTree>
    <p:extLst>
      <p:ext uri="{BB962C8B-B14F-4D97-AF65-F5344CB8AC3E}">
        <p14:creationId xmlns:p14="http://schemas.microsoft.com/office/powerpoint/2010/main" val="260280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56" y="116632"/>
            <a:ext cx="8229600" cy="432048"/>
          </a:xfrm>
        </p:spPr>
        <p:txBody>
          <a:bodyPr>
            <a:normAutofit/>
          </a:bodyPr>
          <a:lstStyle/>
          <a:p>
            <a:r>
              <a:rPr lang="lo-LA" sz="2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ການຝຶກອົບຮົມຄູສອນການສຶກສານອກໂຮງຮຽນ</a:t>
            </a:r>
            <a:endParaRPr lang="en-US" sz="2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5894"/>
            <a:ext cx="2915508" cy="31378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08" y="455893"/>
            <a:ext cx="2736304" cy="3045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6" y="3501009"/>
            <a:ext cx="2920152" cy="3240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12" y="433088"/>
            <a:ext cx="3034988" cy="3045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08" y="3501008"/>
            <a:ext cx="2736304" cy="324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12" y="3478204"/>
            <a:ext cx="30349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lo-LA" sz="1800" b="1" dirty="0" smtClean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ຮູບ</a:t>
            </a:r>
            <a:r>
              <a:rPr lang="lo-LA" sz="1800" b="1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ພາບການເຄື່ອນໄຫວໃນການຈັກຝຶກອົບຮົມວິຊາຊີບຂັ້ນພື້ນຖານໃນຫົວຂໍ້ຕ່າງໆ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3059832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64704"/>
            <a:ext cx="3059832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764704"/>
            <a:ext cx="2844824" cy="295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0727"/>
            <a:ext cx="3059832" cy="3117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56549"/>
            <a:ext cx="2844824" cy="314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77" y="3717032"/>
            <a:ext cx="297105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ການຝຶກອົບຮົມວິຊາຊີບໃນຫົວຂໍ້ຕ່າງໆ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" y="462270"/>
            <a:ext cx="3168352" cy="324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1560" y="476673"/>
            <a:ext cx="2971056" cy="32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3" y="3717033"/>
            <a:ext cx="2966298" cy="3140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25" y="519166"/>
            <a:ext cx="2916576" cy="3240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3717033"/>
            <a:ext cx="3001939" cy="3140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521" y="3740765"/>
            <a:ext cx="3155971" cy="31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4000" dirty="0" smtClean="0">
                <a:latin typeface="Phetsarath OT" pitchFamily="2" charset="0"/>
                <a:cs typeface="Phetsarath OT" pitchFamily="2" charset="0"/>
              </a:rPr>
              <a:t>( ຂອບເຂດນຳສະເໜີ 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 smtClean="0">
                <a:latin typeface="Phetsarath OT" pitchFamily="2" charset="0"/>
                <a:cs typeface="Phetsarath OT" pitchFamily="2" charset="0"/>
              </a:rPr>
              <a:t> 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ສະພາບລວມ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ຜົນການຈັດຕັ້ງປະຕິບັດ</a:t>
            </a:r>
          </a:p>
          <a:p>
            <a:pPr marL="0" indent="0">
              <a:buNone/>
            </a:pPr>
            <a:r>
              <a:rPr lang="en-US" sz="3600" dirty="0" smtClean="0">
                <a:latin typeface="Perpetua Titling MT" panose="02020502060505020804" pitchFamily="18" charset="0"/>
                <a:cs typeface="Phetsarath OT" pitchFamily="2" charset="0"/>
              </a:rPr>
              <a:t>III</a:t>
            </a:r>
            <a:r>
              <a:rPr lang="en-US" sz="3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ຂໍ້ສະດວກ ແລະ ຂໍ້ຫຍຸ້ງຍາກ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3600" dirty="0" smtClean="0">
                <a:latin typeface="Phetsarath OT" pitchFamily="2" charset="0"/>
                <a:cs typeface="Phetsarath OT" pitchFamily="2" charset="0"/>
              </a:rPr>
              <a:t>ບາງບົດຮຽນທີ່ຖອດຖອນໄດ້</a:t>
            </a:r>
            <a:endParaRPr lang="th-TH" sz="3600" dirty="0" smtClean="0">
              <a:latin typeface="Phetsarath OT" pitchFamily="2" charset="0"/>
              <a:cs typeface="Phetsarath OT" pitchFamily="2" charset="0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35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2.4 ກິດຈະກໍາໃນການຈັດຕັ້ງປະຕິບັດຕົວຈິງ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000" dirty="0" smtClean="0">
                <a:latin typeface="Phetsarath OT" pitchFamily="2" charset="0"/>
                <a:cs typeface="Phetsarath OT" pitchFamily="2" charset="0"/>
              </a:rPr>
            </a:br>
            <a:endParaRPr lang="th-TH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 algn="thaiDi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ຈັດການຮຽນ-ການສອນບໍາລຸງຊັ້ນປະຖົມ ແລະ ຊັ້ນມັດທະຍົມຕອນຕົ້ນຢູ່ແຕ່ລະສູນຮຽນຮູ້ຊຸມຊົນ.</a:t>
            </a:r>
            <a:endParaRPr lang="en-US" sz="2000" dirty="0">
              <a:ea typeface="Calibri" panose="020F0502020204030204" pitchFamily="34" charset="0"/>
            </a:endParaRPr>
          </a:p>
          <a:p>
            <a:pPr lvl="0" algn="thaiDi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ລົງຕິດຕາມຊຸກຍູ້ ແລະ ມອບເຄື່ອງ</a:t>
            </a: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ທີ່ລັດທະບານໄດ້ຊ່ວຍເຫຼືອ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ໃຫ້ແຕ່ລະສູນຮຽນຮູ້ຊຸມຊົນ.</a:t>
            </a:r>
            <a:endParaRPr lang="en-US" sz="2000" dirty="0">
              <a:ea typeface="Calibri" panose="020F0502020204030204" pitchFamily="34" charset="0"/>
            </a:endParaRPr>
          </a:p>
          <a:p>
            <a:pPr lvl="0" algn="thaiDi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ລົງປະເມີນການຈັດຕັ້ງການຮຽນ-ການສອນ ແລະ ການສອບເສັງເລື່ອນຂັ້ນ, ແລະ ຈົບຊັ້ນບໍາລຸງ.</a:t>
            </a:r>
            <a:endParaRPr lang="en-US" sz="2000" dirty="0"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ກອງປະຊຸມຝຶກອົບຮົມຄູຝຶກ ການສຶກສານອກໂຮງຮຽນ 2 ເມືອງເປົ້າໝາຍ</a:t>
            </a:r>
          </a:p>
          <a:p>
            <a:pPr lvl="0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ຈັດ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ຕັ້ງການຝຶກອົມຮົມວິຊາຊີບຂັ້ນພື້ນຖານ ໃນຫົວຂໍ້ຕ່າງໆ ຕາມການສະເໜີຂອງກຸ່ມເປົ້າ</a:t>
            </a:r>
            <a:endParaRPr lang="en-US" sz="2000" dirty="0">
              <a:ea typeface="Calibri" panose="020F0502020204030204" pitchFamily="34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ໜ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າຍຢູ່ແຕ່ລະສູນຮຽນຮູ້ຊຸມຊົນຕາມງົບປະມານທີ່</a:t>
            </a:r>
            <a:r>
              <a:rPr lang="lo-LA" sz="20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ທາງລັດຖະບານໄດ້</a:t>
            </a:r>
            <a:r>
              <a:rPr lang="lo-LA" sz="2000" dirty="0">
                <a:ea typeface="Calibri" panose="020F0502020204030204" pitchFamily="34" charset="0"/>
                <a:cs typeface="Phetsarath OT" panose="02000500000000020004" pitchFamily="2" charset="0"/>
              </a:rPr>
              <a:t>ສະໜອງໃຫ້.</a:t>
            </a:r>
            <a:endParaRPr lang="en-US" sz="2000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585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sz="24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ການຈັດການຮຽນ-ການສອນ ແລະ ການລົງຕິດຕາມການສອບເສັງ</a:t>
            </a:r>
            <a:endParaRPr lang="en-US" sz="2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96752"/>
            <a:ext cx="2800579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7" y="1196751"/>
            <a:ext cx="3104077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75505"/>
            <a:ext cx="2915816" cy="45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2400" b="1" dirty="0" smtClean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sz="2400" b="1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ຈັດການຮຽນ-ການສອນ ແລະ ການລົງຕິດຕາມການສອບເສັງ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59228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56" y="1196752"/>
            <a:ext cx="2996596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58" y="1196751"/>
            <a:ext cx="31630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lo-LA" sz="2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2.5 ຜົນໄດ້ຮັບໃນການຈັດຕັ້ງປະຕິບັດກິດຈະກໍາ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o-LA" b="1" dirty="0">
                <a:ea typeface="Calibri" panose="020F0502020204030204" pitchFamily="34" charset="0"/>
                <a:cs typeface="Phetsarath OT" panose="02000500000000020004" pitchFamily="2" charset="0"/>
              </a:rPr>
              <a:t>. ການຈັດຕັ້ງການຮຽນ - ການສອນບໍາລຸງ</a:t>
            </a:r>
            <a:endParaRPr lang="en-US" dirty="0"/>
          </a:p>
          <a:p>
            <a:pPr indent="0">
              <a:spcAft>
                <a:spcPts val="0"/>
              </a:spcAft>
              <a:buNone/>
            </a:pP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	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ຜ່ານ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ການຈັດຕັ້ງການຮຽນ-ການສອນບໍາລຸງໃນໄລຍະຜ່ານມາ ສາມາດສັງລວມສະຖິຕິນັກຮຽນທີ່ຮຽນຈົບຊັ້ນປະຖົມ, ມັດທະຍົມຕອນຕົ້ນບໍາລຸງ ແລະ ມີແຜນສືບຕໍ່ຈັດການຮຽນ-ການສອນດັ່ງນີ້ :</a:t>
            </a:r>
            <a:endParaRPr lang="en-US" sz="3400" dirty="0"/>
          </a:p>
          <a:p>
            <a:pPr marL="0" indent="0">
              <a:spcAft>
                <a:spcPts val="0"/>
              </a:spcAft>
              <a:buNone/>
            </a:pP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 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-  </a:t>
            </a: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ເມືອງໄຊຍະບູລີ :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ມີນັກຮຽນຈົບບໍາລຸງຊັ້ນປະຖົມຢູ່ສູນຮຽນຮູ້ຊຸມຊົນ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ສູນ ມີ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ຄົນ, ຍິງ  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26 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ຄົນ.ຈົບບໍາ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ລຸງຊັ້ນມັດ ທະຍົມ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ຕອນຕົ້ນ ມີ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74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 .ມາຮອດປະຈຸບັນນີ້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ເມືອງໄຊ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ຍະບູລີໃນຈໍານວນ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ບ້ານຂອງສູນຮຽນຮູ້ຊຸມຊົນ ແມ່ນໄດ້ສໍາເລັດກ້ບການສຶກສາພາກ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ບັງແລ້ວ.</a:t>
            </a:r>
            <a:endParaRPr lang="lo-LA" sz="3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lo-LA" sz="3400" b="1" dirty="0" smtClean="0">
                <a:ea typeface="Calibri" panose="020F0502020204030204" pitchFamily="34" charset="0"/>
                <a:cs typeface="Phetsarath OT" panose="02000500000000020004" pitchFamily="2" charset="0"/>
              </a:rPr>
              <a:t>-  ເມືອງໄຊ</a:t>
            </a: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ສະຖານ :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ມີນັກຮຽນຈົບບໍາລຸງຊັ້ນປະຖົມຢູ່ສູນຮຽນຮູ້ຊຸມຊົນ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ສູນ ມີ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71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ຄົນ. ຈົບບໍາລຸງຊັ້ນ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ມັດທະ ຍົມ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ຕອນຕົ້ນ ມີ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157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ຄົນ, ຍິງ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93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ຄົນ. ແລະ ຍັງສືບຕໍ່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ຮຽນບໍາລຸງ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ຊັ້ນປະຖົມໃນປະຈຸບັນ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ຄົນ,ຍິງ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.ຄົນ.ບໍາລຸງມັດທະຍົມຕອນຕົ້ນ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 ຍິງ </a:t>
            </a:r>
            <a:r>
              <a:rPr lang="lo-LA" sz="34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ຄົນ.</a:t>
            </a:r>
            <a:endParaRPr lang="en-US" sz="3400" dirty="0"/>
          </a:p>
          <a:p>
            <a:pPr marL="0" indent="0">
              <a:spcAft>
                <a:spcPts val="0"/>
              </a:spcAft>
              <a:buNone/>
            </a:pP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    </a:t>
            </a:r>
            <a:r>
              <a:rPr lang="lo-LA" sz="3400" b="1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. ການຈັດຝຶກອົບຮົມວິຊາຊີບຂັ້ນພື້ນຖານ</a:t>
            </a:r>
            <a:endParaRPr lang="en-US" sz="3400" dirty="0"/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-  </a:t>
            </a: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ເມືອງໄຊຍະບູລີ :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ສູນຮຽນຮູ້ຊຸມຊົນບ້ານຫ້ວຍຈີດ, ບ້ານນໍ້າຄາ ແລະ ບ້ານ ປາກເຮົ້າໄດ້ຮັບການຝຶກອົບຮົມໃນຫົວຂໍ້ການລ້ຽງສັດປີກ(ເປັດ, ໄກ່) ການລ້ຽງສັດປີກຜ່ານໆມາແມ່ນລ້ຽງຕາມທໍາມະຊາດເຮັດໃຫ້ມີສັດປີກຂອງເຂົາເຈົ້າຕາຍພາກຕາມລະດູການທີ່ມີພະຍາດແຊກຊ້ອນເຂົ້າມາຈໍານວນຫຼວງຫຼາຍເນື່ອງຈາກ</a:t>
            </a:r>
            <a:r>
              <a:rPr lang="lo-LA" sz="3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ເຂົາເຈົ້າບໍ່ທັນຮູ້ຈັກວິທີ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ການປ້ອງກັນ ແຕ່ເມື່ອໄດ້ຮັບການຝຶກອົບຮົມແລ້ວເຂົາເຈົ້າສາມາດເຂົ້າໃຈ ແລະ ຮູ້ຈັກວິທີປ້ອງກັນ ເຊັ່ນ : ການສັກຢາວັກຊິ, ອະຫິວາ ເຫັນວ່າສັດປີກຂອງເຂົ້າເຈົ້າມີອັດຕາການຕາຍລຸດນ້ອຍຖອຍລົງ.</a:t>
            </a:r>
            <a:endParaRPr lang="en-US" sz="3400" dirty="0"/>
          </a:p>
          <a:p>
            <a:pPr marL="0" marR="0" indent="0" algn="thaiDist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-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400" b="1" dirty="0">
                <a:ea typeface="Calibri" panose="020F0502020204030204" pitchFamily="34" charset="0"/>
                <a:cs typeface="Phetsarath OT" panose="02000500000000020004" pitchFamily="2" charset="0"/>
              </a:rPr>
              <a:t>ເມືອງໄຊສະຖານ :</a:t>
            </a:r>
            <a:r>
              <a:rPr lang="lo-LA" sz="3400" dirty="0">
                <a:ea typeface="Calibri" panose="020F0502020204030204" pitchFamily="34" charset="0"/>
                <a:cs typeface="Phetsarath OT" panose="02000500000000020004" pitchFamily="2" charset="0"/>
              </a:rPr>
              <a:t> ໄດ້ຮັບການຝຶກອົບຮົມໃນຫົວຂໍ້ການລ້ຽງສັດໃຫ່ຍ(ໝູ, ແບ້, ງົວ ແລະ ຄວາຍ) ເຊິ່ງສູນຮຽນຮູ້ຊຸມຊົນ ບ້ານຫ້ວຍສະຫຼອດ ເປັນສູນໜຶ່ງທີ່ໄດ້ເຂົ້າຮ່ວມການຝຶກອົບຮົມເນື່ອງຈາກ ບ້ານດັ່ງກ່າວມີຈໍານວນສັດລ້ຽງເປັນຈໍານວນຫຼາຍ ເຮັດໃຫ້ເຂົາເຈົ້າມີຄວາມຮັບຮູ້ ແລະເຂົ້າໃຈ ວິທີການປ້ອງກັນການແຜ່ລະບາດຂອງພະຍາດຕາມລະດູການຂອງສັດລ້ຽງ ໂດຍການນໍາໃຊ້ຢາສະນິດຕ່າງໆສັກເພື່ອປ້ອງກັນພະຍາດທີ່ຈະເກີດກັບສັດແຕ່ລະປະເພດເຮັດໃຫ້ສັດລ້ຽງມີພູມຕ້ານ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ທານຕໍ່ກັບພະຍາດຫຼາຍຂື້ນ.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80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Perpetua Titling MT" panose="02020502060505020804" pitchFamily="18" charset="0"/>
              </a:rPr>
              <a:t>III</a:t>
            </a:r>
            <a:r>
              <a:rPr lang="en-US" sz="3200" b="1" dirty="0" smtClean="0"/>
              <a:t>. </a:t>
            </a:r>
            <a:r>
              <a:rPr lang="lo-LA" sz="32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ຂໍ້ສະດວກ ແລະ ຂໍ້ຫຍຸ້ງຍາກ</a:t>
            </a:r>
            <a:endParaRPr lang="en-US" sz="32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lvl="0">
              <a:buFont typeface="Symbol" panose="05050102010706020507" pitchFamily="18" charset="2"/>
              <a:buChar char=""/>
            </a:pPr>
            <a:r>
              <a:rPr lang="lo-LA" b="1" u="sng" dirty="0">
                <a:ea typeface="Calibri" panose="020F0502020204030204" pitchFamily="34" charset="0"/>
                <a:cs typeface="Phetsarath OT" panose="02000500000000020004" pitchFamily="2" charset="0"/>
              </a:rPr>
              <a:t>ຂໍ້ສະດວກ :</a:t>
            </a:r>
            <a:endParaRPr lang="en-US" dirty="0"/>
          </a:p>
          <a:p>
            <a:pPr lvl="0" algn="thaiDist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ຄະນະພັກທຸກຂັ້ນເຫັນໄດ້ຄວາມສໍາຄັນຕໍ່ວຽກງານການສຶກສານອກໂຮງຮຽນ.</a:t>
            </a:r>
            <a:endParaRPr lang="en-US" sz="4200" dirty="0">
              <a:ea typeface="Calibri" panose="020F0502020204030204" pitchFamily="34" charset="0"/>
            </a:endParaRPr>
          </a:p>
          <a:p>
            <a:pPr lvl="0" algn="thaiDist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ກະຊວງສຶກສາທິການ ແລະ ກິລາໄດ້ສະໜອງທາງດ້ານງົບປະມານ, ຍາດແຍ່ງທຶນຈາກຕ່າງປະເທດມາຊ່ວຍເຫຼືອເປັນຕົ້ນເງິນອຸດໝູນຄູສອນ, ອຸປະກອນການຮຽນ, ພາຫະນະຮັບໃຊ້ ແລະ ຄອມພີວເຕີ.</a:t>
            </a:r>
            <a:endParaRPr lang="en-US" sz="4200" dirty="0">
              <a:ea typeface="Calibri" panose="020F0502020204030204" pitchFamily="34" charset="0"/>
            </a:endParaRPr>
          </a:p>
          <a:p>
            <a:pPr lvl="0" algn="thaiDist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ພະແນກສຶກສາທິການ ແລະ ກິລາແຂວງ ໄດ້ໃຫ້ທິດຊີ້ນໍາ ແລະ ໃຫ້ການຊ່ວຍເຫຼືອດ້ານຕ່າງໆໃນການລົງຊຸກຍູ້ຕິດຕາມ.</a:t>
            </a:r>
            <a:endParaRPr lang="en-US" sz="4200" dirty="0">
              <a:ea typeface="Calibri" panose="020F0502020204030204" pitchFamily="34" charset="0"/>
            </a:endParaRPr>
          </a:p>
          <a:p>
            <a:pPr lvl="0" algn="thaiDist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ຄູ ແລະ ນັກຮຽນກໍໄດ້ມີຄວາມເອົາໃຈໃສ່ຕໍ່ການສິດສອນ ແລະ ຮໍ່າຮຽນຢູ່ໃນສູນເປັນປົກກະຕິ.</a:t>
            </a:r>
            <a:endParaRPr lang="en-US" sz="4200" dirty="0">
              <a:ea typeface="Calibri" panose="020F0502020204030204" pitchFamily="34" charset="0"/>
            </a:endParaRPr>
          </a:p>
          <a:p>
            <a:pPr lvl="0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ການເຂົ້າຮ່ວມຝຶກອົບຮົມວິຊາຊີບຂັ້ນພື້ນຖານໄລຍະສັ້ນສ່ວນຫຼາຍແມ່ນໄດ້ນໍາໄປປະຕິບັດຕົວຈິງພາຍໃນຄອບຄົວ</a:t>
            </a:r>
            <a:endParaRPr lang="en-US" sz="4200" dirty="0">
              <a:ea typeface="Calibri" panose="020F0502020204030204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lo-LA" b="1" u="sng" dirty="0" smtClean="0">
                <a:ea typeface="Calibri" panose="020F0502020204030204" pitchFamily="34" charset="0"/>
                <a:cs typeface="Phetsarath OT" panose="02000500000000020004" pitchFamily="2" charset="0"/>
              </a:rPr>
              <a:t>ຂໍ້ຫຍຸ້ງຍາກ </a:t>
            </a:r>
            <a:r>
              <a:rPr lang="lo-LA" b="1" u="sng" dirty="0">
                <a:ea typeface="Calibri" panose="020F0502020204030204" pitchFamily="34" charset="0"/>
                <a:cs typeface="Phetsarath OT" panose="02000500000000020004" pitchFamily="2" charset="0"/>
              </a:rPr>
              <a:t>:</a:t>
            </a:r>
            <a:endParaRPr lang="en-US" dirty="0"/>
          </a:p>
          <a:p>
            <a:pPr lvl="0" algn="thaiDist"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ການຮຽນ-ການສອນພົບຄວາມຫຍຸ້ງຍາກຍ້ອນປະຊາຊົນຍັງບໍ່ທັນເຂົ້າໃຈຕໍ່ວຽກງານການສຶກສານອກໂຮງຮຽນ(ບໍ່ຮູ້ວ່າຮຽນໄປເພື່ອຫຍັງ)ເຮັດໃຫ້ພົບຄວາມຫຍຸ້ງຍາກໃນການປຸກລະດົມຂົນຂວາຍ. </a:t>
            </a:r>
            <a:endParaRPr lang="en-US" sz="4200" dirty="0"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42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ການດໍາ</a:t>
            </a: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ເນີນກິດຈະກໍາຝຶກອົບຮົມວິຊາຊີບຂັ້ນພື້ນຖານໄລຍະສັນ ຍັງເຮັດບໍ່ທັນຕໍ່ເນື່ອງເຮັດໃຫ້ປະຊາຊົນມີແນວຄິດຄອງຄອຍ.</a:t>
            </a:r>
            <a:endParaRPr lang="en-US" sz="4200" dirty="0"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ສູນຮຽນຮູ້ຊຸມຊົນແຕ່ລະສູນຍັງບໍ່ທັນເປັນຕົວແບບການຝຶກອົບຮົມວິຊາຊີບຍັງບໍ່ທັນເປັນກຸ່ມການຜະລິດ.</a:t>
            </a:r>
            <a:endParaRPr lang="en-US" sz="4200" dirty="0"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4200" dirty="0">
                <a:ea typeface="Calibri" panose="020F0502020204030204" pitchFamily="34" charset="0"/>
                <a:cs typeface="Phetsarath OT" panose="02000500000000020004" pitchFamily="2" charset="0"/>
              </a:rPr>
              <a:t>ເສັ້ນທາງໄປມາແຕ່ລະສູນຮຽນຮູ້ຊຸມຊົນພົບຄວາມຫຍຸ້ງຍາກທາງ</a:t>
            </a:r>
            <a:r>
              <a:rPr lang="lo-LA" sz="42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ທຸລະກັນດານ.</a:t>
            </a:r>
            <a:endParaRPr lang="en-US" sz="4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4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Perpetua Titling MT" panose="02020502060505020804" pitchFamily="18" charset="0"/>
              </a:rPr>
              <a:t>IV</a:t>
            </a:r>
            <a:r>
              <a:rPr lang="en-US" sz="2800" b="1" dirty="0" smtClean="0"/>
              <a:t>. </a:t>
            </a:r>
            <a:r>
              <a:rPr lang="lo-LA" sz="28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ບາງບົດຮຽນທີ່ຖອດຖອນໄດ້</a:t>
            </a:r>
            <a:endParaRPr lang="en-US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715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ແບ່ງຄວາມຮັບຜິດຊອບອອກເປັນ 4 ຂັ້ນຄື: ຂັ້ນແຂວງ, ຂັ້ນເມືອງ, ຂັ້ນບ້ານ ແລະ ສູນຮຽຮູ້ຊຸມຊົນໃນນີ້: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Webdings" panose="05030102010509060703" pitchFamily="18" charset="2"/>
              <a:buChar char=""/>
            </a:pPr>
            <a:r>
              <a:rPr lang="lo-LA" sz="3400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ຂັ້ນແຂວງ: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thaiDi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ຜັນຂະຫຍາຍແນວທາງນະໂຍບາຍຂອງພັກ-ລັດຖະບານ ມະຕິຄໍາສັ່ງ ແລະ ແຜນການກໍາ ຂໍ້ກໍານົດກົດລະບຽບຕ່າງໆ ຂອງກະຊວງສຶກສາທິການ ແລະ ກິລາກໍ່ຄືກົມການສຶກສານອກໂຮງຮຽນມາເປັນແຜນການ, ແຜນງານ.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thaiDi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ປະສານສົມທົບກັບຫ້ອງການສຶກສາທິການ ແລະ ກິລາເມືອງ ແນະນໍາ ຊຸກຍູ້,ໃຫ້ຫ້ອງການສຶກສາທິການ ແລະ ກິລາ ເກັບກໍາ ຊອກຫາວິທີສ້າງເປັນສູນຕົວແບບໃນການຈັດຕັ້ງປະຕິບັດຂອງສູນ ໃຫ້ມີຂະບວນການແຂ່ງຂັນບ້ານຕໍ່ບ້ານ ແລະ ເມືອງຕໍ່ເມືອງ.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000000"/>
                </a:solidFill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  <a:sym typeface="Webdings" panose="05030102010509060703" pitchFamily="18" charset="2"/>
              </a:rPr>
              <a:t></a:t>
            </a:r>
            <a:r>
              <a:rPr lang="lo-LA" sz="3400" dirty="0">
                <a:solidFill>
                  <a:srgbClr val="000000"/>
                </a:solidFill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400" b="1" dirty="0">
                <a:solidFill>
                  <a:srgbClr val="000000"/>
                </a:solidFill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ຂັ້ນເມືອງ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solidFill>
                  <a:srgbClr val="000000"/>
                </a:solidFill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ຜັນຂະຫຍາຍມະຕິຄໍາສັ່ງ, ແຜນການ, ຂໍ້ຕົກລົງ, ຂໍ້ກໍານົດ ແລະ ລະບຽບການຕ່າງໆຂອງກະຊວງສຶກສາທິການ ແລະ ກິລາ</a:t>
            </a:r>
            <a:r>
              <a:rPr lang="lo-LA" sz="3400" dirty="0">
                <a:solidFill>
                  <a:srgbClr val="FF0000"/>
                </a:solidFill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, </a:t>
            </a: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ພະແນກສຶກສາທິການ ແລະ ກິລາແຂວງ ກໍ່ຄືຫ້ອງການສຶກສາທິການ ແລະ ກິລາເມືອງມາເປັນແຜນການຂອງການຈັດຕັ້ງປະຕິບັດກັບສູນຮຽນຮູ້ຊຸມຊົນ.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ສົມທົບກັບສູນຮຽນຮູ້ຊຸມຊົນພັດທະນາສົ່ງເສີມການຈັດການຮຽນ-ການສອນບໍາລຸງ ແລະ ການຮຽນຮູ້ຕະຫຼອດຊີວິດ.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ເກັບກໍາສະຖິຕິ ຂໍ້ມູນຕ່າງໆ ຂອງບ້ານໃຫ້ກໍານົດໄດ້ ຈໍານວນປະຊາກອນເກນອາຍຸ</a:t>
            </a:r>
            <a:r>
              <a:rPr lang="lo-LA" sz="3400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ເປົ້າໝ</a:t>
            </a: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າຍຜູ້ທີ່ຈະຮຽນຈົບ ແລະ ບໍ່ຮຽນຈົບ ໃຫ້ໄດ້ເຂົ້າຮຽນຈົນສໍາເລັດ.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5715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  <a:sym typeface="Webdings" panose="05030102010509060703" pitchFamily="18" charset="2"/>
              </a:rPr>
              <a:t></a:t>
            </a: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3400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ຂັ້ນບ້ານ</a:t>
            </a: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ເຕົ້າໂຮມບັນດາອົງການຈັດຕັ້ງຂອງບ້ານ, ກຸ່ມບ້ານ, ສຶກສາອົບຮົມປຸກລະດົມໃຫ້ປະຊາຊົນເຂົ້າໃຈຕໍ່ວຽກງານການສຶກສາ ແລະ ການສ້າງສູນຮຽນຮູ້ຊຸມຊົນຢູ່ບ້ານຕັ້ງຢູ່ໃຫ້ມີຂະບວນການດີຂື້ນ.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sz="3400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ສົມທົບກັບຄູສອນ ແລະ ເອົາໃຈໃສ່ເບີ່ງແຍງຊີວິດການເປັນຢູ່ຂອງຄູເພື່ອຕອບສະໜອງກັບການຈັດການຮຽນ-ການສອນໃຫ້ລູກຫຼານ.</a:t>
            </a:r>
            <a:endParaRPr lang="en-US" sz="3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sz="4000" dirty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ບາງບົດຮຽນທີ່ຖອດຖອນໄດ້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  <a:sym typeface="Webdings" panose="05030102010509060703" pitchFamily="18" charset="2"/>
              </a:rPr>
              <a:t></a:t>
            </a: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ສູນຮຽນຮູ້ຊຸມຊົນ</a:t>
            </a: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ຈັດຕັ້ງປະຕິບັດເຜີຍແຜ່ນິຕິກໍາຕ່າງໆໃຫ້ປະຊາຊົນຢູ່ພາຍໃນບ້ານທີ່ຕົນເອງສັງກັດ.</a:t>
            </a: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ສົ່ງເສີມໃຫ້ປະຊາຊົນ, ຊຸມຊົນໃຫ້ມີການຮຽນ</a:t>
            </a:r>
            <a:r>
              <a:rPr lang="lo-LA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ຮູ້ຕະຫຼອດຊີວິດ </a:t>
            </a: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ແລະ ການພັດທະນາຕົນເອງ ສາມາດນໍາເອົາຄວາມຮູ້ໄປພັດທະນາຄຸນນະພາບຂອງຊີວິດໃຫ້ດີຂື້ນ.</a:t>
            </a: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lvl="0" algn="just"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ສະຫຼຸບລາຍງານການຈັດຕັ້ງປະຕິບັດພາຍໃນສູນຮຽນຮູ້ຊຸມຊົນຂອງຕົນໃຫ້ຫ້ອງການສຶກສາທິການ ແລະ ກິລາເມືອງຮັບຊາບເປັນປົກກະຕິ.</a:t>
            </a: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5715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o-LA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	ມາ</a:t>
            </a:r>
            <a:r>
              <a:rPr lang="lo-LA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ຮອດນີ້ ການສະເໜີຂອງຂ້າພະເຈົ້າກໍສິ້ນສຸດພຽງເທົ່ານີ້ ທ້າຍນີ້ອວຍພອນໄຊແດ່ປະທານກອງປະຊຸມ, ບັນດາແຂກທີ່ມີກຽດ ແລະ ຜູ້ແທນກອງປະຊຸມທັງໝົດ ຈົ່ງມີສຸຂະພາບເຂັ້ມແຂງ, ມີຄວາມຜາສຸກໃນຊີວິດສ່ວນຕົວ ແລະ ຄອບຄົວ ແລະ ມີຜົນສໍາເລັດໃນໜ້າທີ່ວຽກງານທຸກປະການ.</a:t>
            </a:r>
            <a:endParaRPr lang="en-US" sz="2400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2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o-LA" sz="9600" dirty="0" smtClean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0" indent="0" algn="ctr">
              <a:buNone/>
            </a:pPr>
            <a:r>
              <a:rPr lang="lo-LA" sz="96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ຂໍຂອບໃຈ</a:t>
            </a:r>
            <a:endParaRPr lang="en-US" sz="9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ສະພາບລວມ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marR="0" indent="22860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ແຂວງໄຊຍະບູ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ລີ ແມ່ນ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ໄດ້ຮັບການຊ່ວຍເຫຼືອ ຈາກກະຊວງສຶກສາທິການ ແລະ ກິລາ ກໍ່ຄື ກົມການສຶກສານອກໂຮງຮຽນໄດ້ມີຄວາມເປັນຫ່ວງເປັນໄຍຕໍ່ກັບປະຊາກອນເກນອາຍຸບໍ່ທັນຈົບການສຶກສາພາກບັງຄັບ ແລະ ການຝຶກອົບຮົມວິຊາ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ຊີບຂັ້ນພື້ນຖານໃຫ້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ປະຊາຊົນໃນກຸ່ມເປົ້າໝາຍທີ່ບໍ່ມີວຽກເຮັດງານທໍາ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ເພື່ອຂະຫຍາຍໂອກາດທາງການສຶກສາໃນເຂດຫ່າງໄກສອກຫຼີກ ໃຫ້ໄດ້ຮັບການ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ຮຽນ-ການສອນ 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ໂດຍຜ່ານສູນການຮຽນ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ຮູ້ຊຸມຊົນ, 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ແຂວງໄຊຍະບູລີ ຈີງໄດ້ຮັບທຶນການຊ່ວຍເຫຼືອ ຈາກກົມ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ການສຶກສານອກ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ໂຮງຮຽນ ໂດຍຮ່ວມມືກັບຫ້ອງການຄະນະກຳມາທິການແຫ່ງຊາດ ເພື່ອອຸຍແນສໂກລາວ-ເກົາຫລີ; ລົງ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ເກັບກໍາຂໍ້ມູນເປົ້າໝາຍ ຢູ່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ເມືອງຂອງແຂວງໄຊຍະບູ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ລີ ກໍ່ຄືເມືອງໄຊຍະບູລີ ແລະ ເມືອງໄຊສະຖານ, ຊຶ່ງໄດ້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ມາລົງຕິດຕາມ ແລະ ເກັບກໍາຂໍ້ມູນສະຖານທີ່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ຂອງຕົວ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ຈິງ ໃນຄັ້ງວັນທີ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5-8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ກໍລະກົດ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.   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40005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ດັ່ງນັ້ນ, ແຂວງໄຊຍະບູລີ ກໍ່ເປັນແຂວງໝ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ຶ່ງທີ່ໄດ້ລິເລີ່ມ ສ້າງສູນການຮຽນ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ຮູ້ຊຸມ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ຊົນໃຫ້ກາຍເປັນສູນແຫ່ງການຮຽນຮູ້ ຢູ່ໃນ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ບ້ານ ຂອງເມືອງ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ເປົ້າໝາຍ ຄື : ເມືອງ ໄຊຍະບູລີ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ບ້ານ/ສູນ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ແລະ ເມືອງ ໄຊສະຖານ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 </a:t>
            </a:r>
            <a:r>
              <a:rPr lang="lo-LA" sz="2800" dirty="0" smtClean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ບ້ານ/ສູນ </a:t>
            </a:r>
            <a:r>
              <a:rPr lang="lo-LA" sz="2800" dirty="0">
                <a:latin typeface="Calibri" panose="020F0502020204030204" pitchFamily="34" charset="0"/>
                <a:ea typeface="Calibri" panose="020F0502020204030204" pitchFamily="34" charset="0"/>
                <a:cs typeface="Phetsarath OT" panose="02000500000000020004" pitchFamily="2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thaiDist">
              <a:buNone/>
            </a:pPr>
            <a:r>
              <a:rPr lang="en-US" sz="2600" b="1" dirty="0"/>
              <a:t> </a:t>
            </a:r>
            <a:endParaRPr lang="en-US" sz="2600" dirty="0"/>
          </a:p>
          <a:p>
            <a:pPr marL="0" indent="0">
              <a:buNone/>
            </a:pPr>
            <a:endParaRPr lang="lo-LA" b="1" dirty="0" smtClean="0">
              <a:latin typeface="Phetsarath OT" panose="02000500000000020004" pitchFamily="2" charset="0"/>
              <a:ea typeface="Calibri" panose="020F0502020204030204" pitchFamily="34" charset="0"/>
            </a:endParaRPr>
          </a:p>
          <a:p>
            <a:pPr marL="514350" indent="-514350">
              <a:buAutoNum type="arabicPlain"/>
            </a:pPr>
            <a:endParaRPr lang="en-US" b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lo-LA" b="1" dirty="0" smtClean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o-LA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lo-LA" b="1" dirty="0" smtClean="0">
                <a:solidFill>
                  <a:prstClr val="blac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ຜົນການຈັດຕັ້ງປະຕິບັດ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5801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2.1. ຂັ້ນຕອນກະກຽມໃນການສ້າງສູນການຮຽນຮູ້ຊຸມຊົນ</a:t>
            </a:r>
          </a:p>
          <a:p>
            <a:pPr marL="0" indent="0">
              <a:lnSpc>
                <a:spcPct val="120000"/>
              </a:lnSpc>
              <a:buNone/>
            </a:pPr>
            <a:endParaRPr lang="lo-LA" b="1" dirty="0" smtClean="0">
              <a:latin typeface="Phetsarath OT" pitchFamily="2" charset="0"/>
              <a:cs typeface="Phetsarath OT" pitchFamily="2" charset="0"/>
            </a:endParaRPr>
          </a:p>
          <a:p>
            <a:pPr lvl="0" algn="thaiDist">
              <a:lnSpc>
                <a:spcPct val="120000"/>
              </a:lnSpc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ໂດຍປະຕິບັດຕາມ 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ຂໍ້ຕົກລົງຂອງລັດຖະມົນຕິກະຊວງສຶກສາທິການ ແລະ ກິລາສະບັບເລກທີ </a:t>
            </a: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1028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/ສສກ.ລົງວັນທີ </a:t>
            </a: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ມີນາ </a:t>
            </a: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.</a:t>
            </a:r>
            <a:endParaRPr lang="en-US" dirty="0">
              <a:ea typeface="Calibri" panose="020F0502020204030204" pitchFamily="34" charset="0"/>
            </a:endParaRPr>
          </a:p>
          <a:p>
            <a:pPr lvl="0" algn="thaiDist">
              <a:lnSpc>
                <a:spcPct val="120000"/>
              </a:lnSpc>
              <a:spcBef>
                <a:spcPts val="0"/>
              </a:spcBef>
              <a:buFont typeface="Phetsarath OT" panose="02000500000000020004" pitchFamily="2" charset="0"/>
              <a:buChar char="-"/>
            </a:pP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ພະແນກສຶກສາທິການ ແລະ ກິລາແຂວງກໍໍ່ໄດ້ສົມທົບກັບເມືອງເປົ້າໝາຍ ແລ້ວ ພ້ອມກັນນັ້ນກໍ່ໄດ້ເລືອກເອົາບ້ານເຂດຫ່າງໄກສອກຫຼີກເພື່ອມາຈັດຕັ້ງສ້າງເປັນສູນຮຽນຮູ້ຊຸມຊົນແລ້ວລາຍງານໃຫ້ກົມການສຶກສານອກໂຮງຮຽນ. </a:t>
            </a:r>
            <a:endParaRPr lang="en-US" dirty="0">
              <a:ea typeface="Calibri" panose="020F0502020204030204" pitchFamily="34" charset="0"/>
            </a:endParaRPr>
          </a:p>
          <a:p>
            <a:pPr lvl="0" algn="thaiDist">
              <a:lnSpc>
                <a:spcPct val="120000"/>
              </a:lnSpc>
              <a:buFont typeface="Phetsarath OT" panose="02000500000000020004" pitchFamily="2" charset="0"/>
              <a:buChar char="-"/>
            </a:pP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ກົມການສຶກສານອກໂຮງຮຽນສົມທົບ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ກັບກະຊວງສຶກສາທິການ ແລະກິລາ ໄດ້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ລົງມາສົມທົບກັບພະແນກສຶກສາທິການ ແລະ ກິລາແຂວງ ລົງສົມທົບກັບຫ້ອງການສືກສາທິການ ແລະ ກິລາເມືອງແລ້ວລົງໄປບ້ານເປົ້າໝາຍເພື່ອໄປເບິ່ງ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ສະຖານທີ່ສ້າງສູນ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ຮຽນຮູ້ຊຸມຊົນ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, ຄວາມ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ພ້ອມຂອງບ້ານທີ່ຮັບສ້າງເປັນສູນ.</a:t>
            </a:r>
            <a:endParaRPr lang="en-US" dirty="0">
              <a:ea typeface="Calibri" panose="020F0502020204030204" pitchFamily="34" charset="0"/>
            </a:endParaRPr>
          </a:p>
          <a:p>
            <a:pPr lvl="0" algn="thaiDist">
              <a:lnSpc>
                <a:spcPct val="120000"/>
              </a:lnSpc>
              <a:buFont typeface="Phetsarath OT" panose="02000500000000020004" pitchFamily="2" charset="0"/>
              <a:buChar char="-"/>
            </a:pP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ພະແນກສຶກສາທິການ ແລະ ກິລາ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ແຂວງ ໄດ້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ສົມທົບກັບຫ້ອງການສຶກສາທິການ ແລະ ກິລາເມືອງ 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ແລ້ວເຮັດ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ເປັນບົດວິພາກ ແລະ ເຮັດໜັງສືສະເໜີຫາທ່ານເຈົ້າເມືອງ ອະນຸມັດຂໍ້ຕົກລົງ  ສ້າງຕັ້ງເປັນສູນຮຽນຮູ້ຊຸມຊົນຂຶ້ນຄື:</a:t>
            </a:r>
            <a:endParaRPr lang="en-US" dirty="0">
              <a:ea typeface="Calibri" panose="020F0502020204030204" pitchFamily="34" charset="0"/>
            </a:endParaRPr>
          </a:p>
          <a:p>
            <a:pPr marL="790575" algn="thaiDist">
              <a:lnSpc>
                <a:spcPct val="120000"/>
              </a:lnSpc>
            </a:pP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ແຕ່ງຕັ້ງ ທ່ານ ນາຍບ້ານ ທີ່ສູນຕັ້ງຢູ່	                 ເປັນປະທານສູນ</a:t>
            </a:r>
            <a:endParaRPr lang="en-US" dirty="0"/>
          </a:p>
          <a:p>
            <a:pPr marL="790575" algn="thaiDist">
              <a:lnSpc>
                <a:spcPct val="120000"/>
              </a:lnSpc>
            </a:pP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ແຕ່ງຕັ້ງ ຜູ້ອໍານວຍການໂຮງຮຽນປະຖົມບ້ານຕັ້ງຢູ່     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    ເປັນ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ຫົວໜ້າສູນ</a:t>
            </a:r>
            <a:endParaRPr lang="en-US" dirty="0"/>
          </a:p>
          <a:p>
            <a:pPr marL="790575" algn="thaiDist">
              <a:lnSpc>
                <a:spcPct val="120000"/>
              </a:lnSpc>
            </a:pP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ແຕ່ງຕັ້ງ ອົງການຈັດຕັ້ງຊາວໝຸ່ມບ້ານ		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 ຄະນະ</a:t>
            </a:r>
            <a:endParaRPr lang="en-US" dirty="0"/>
          </a:p>
          <a:p>
            <a:pPr marL="790575" algn="thaiDist">
              <a:lnSpc>
                <a:spcPct val="120000"/>
              </a:lnSpc>
            </a:pP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ແຕ່ງຕັ້ງ ອົງການຈັດຕັ້ງແມ່ຍິງ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ບ້ານ                         ຄະນະ</a:t>
            </a:r>
            <a:endParaRPr lang="en-US" dirty="0"/>
          </a:p>
          <a:p>
            <a:pPr marL="790575" algn="thaiDist">
              <a:lnSpc>
                <a:spcPct val="120000"/>
              </a:lnSpc>
            </a:pPr>
            <a:r>
              <a:rPr lang="lo-LA" dirty="0"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lo-LA" dirty="0">
                <a:ea typeface="Calibri" panose="020F0502020204030204" pitchFamily="34" charset="0"/>
                <a:cs typeface="Phetsarath OT" panose="02000500000000020004" pitchFamily="2" charset="0"/>
              </a:rPr>
              <a:t> ແຕ່ງຕັ້ງ ຄູສອນຢູ່ບ້ານ			</a:t>
            </a:r>
            <a:r>
              <a:rPr lang="lo-LA" dirty="0" smtClean="0">
                <a:ea typeface="Calibri" panose="020F0502020204030204" pitchFamily="34" charset="0"/>
                <a:cs typeface="Phetsarath OT" panose="02000500000000020004" pitchFamily="2" charset="0"/>
              </a:rPr>
              <a:t>ວິຊາການ</a:t>
            </a:r>
          </a:p>
          <a:p>
            <a:pPr marL="447675" indent="0" algn="thaiDist">
              <a:lnSpc>
                <a:spcPct val="120000"/>
              </a:lnSpc>
              <a:buNone/>
            </a:pPr>
            <a:endParaRPr lang="en-US" dirty="0"/>
          </a:p>
          <a:p>
            <a:pPr marL="0" indent="0" algn="thaiDist">
              <a:lnSpc>
                <a:spcPct val="120000"/>
              </a:lnSpc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373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29600" cy="42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3090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08112"/>
          </a:xfrm>
        </p:spPr>
        <p:txBody>
          <a:bodyPr>
            <a:normAutofit/>
          </a:bodyPr>
          <a:lstStyle/>
          <a:p>
            <a:r>
              <a:rPr lang="lo-LA" sz="2000" b="1" dirty="0" smtClean="0">
                <a:latin typeface="Phetsarath OT" pitchFamily="2" charset="0"/>
                <a:cs typeface="Phetsarath OT" pitchFamily="2" charset="0"/>
              </a:rPr>
              <a:t>ລະບົບການຈັດຕັ້ງຂອງສູນຮຽນຮູ້ຊຸມຊົນ</a:t>
            </a:r>
            <a:r>
              <a:rPr lang="en-US" sz="2000" dirty="0"/>
              <a:t/>
            </a:r>
            <a:br>
              <a:rPr lang="en-US" sz="2000" dirty="0"/>
            </a:br>
            <a:endParaRPr lang="th-TH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000" dirty="0" smtClean="0">
              <a:effectLst/>
              <a:latin typeface="Phetsarath OT" pitchFamily="2" charset="0"/>
              <a:cs typeface="Phetsarath OT" pitchFamily="2" charset="0"/>
            </a:endParaRPr>
          </a:p>
          <a:p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836711"/>
            <a:ext cx="8496944" cy="479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6000"/>
              </a:lnSpc>
            </a:pPr>
            <a:r>
              <a:rPr lang="lo-LA" sz="2400" b="1" dirty="0" smtClean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2.2.​ການນໍາ</a:t>
            </a:r>
            <a:r>
              <a:rPr lang="lo-LA" sz="2400" b="1" dirty="0"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ພາ, ການຄຸ້ມຄອງສູນຮຽນຮູ້ຊຸມຊົນ</a:t>
            </a:r>
            <a:endParaRPr lang="en-US" sz="2400" b="1" dirty="0"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marL="342900" marR="0" lvl="0" indent="-342900" algn="thaiDi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o-LA" sz="2400" b="1" dirty="0">
                <a:ea typeface="Calibri" panose="020F0502020204030204" pitchFamily="34" charset="0"/>
                <a:cs typeface="Phetsarath OT" panose="02000500000000020004" pitchFamily="2" charset="0"/>
              </a:rPr>
              <a:t>ຂັ້ນແຂວງ : </a:t>
            </a:r>
            <a:r>
              <a:rPr lang="lo-LA" sz="2400" dirty="0">
                <a:ea typeface="Calibri" panose="020F0502020204030204" pitchFamily="34" charset="0"/>
                <a:cs typeface="Phetsarath OT" panose="02000500000000020004" pitchFamily="2" charset="0"/>
              </a:rPr>
              <a:t>ພະແນກສຶກສາທິການ ແລະ ກິລາແຂວງໄດ້ປະສານນໍາກົມການສຶກສານອກໂຮງຮຽນເພື່ອຊອກຫາບົດຮຽນມາຈັດຕັ້ງປະຕິບັດ ສົມທົບກັບ ຫ້ອງການສຶກສາທິການ ແລະ ກິລາເມືອງ ແນະນໍາ ແລະ ວິທີຈັດຕັ້ງປະຕິບັດ ແລະ ວາງແຜນ ແນະນໍາເມືອງ ກ່ຽວກັບ ກິດຈະກໍາຕ່າງໆ ທີ່ຈະພ້ອມກັນຈັດຕັ້ງປະຕິບັດພາຍໃນ</a:t>
            </a:r>
            <a:r>
              <a:rPr lang="lo-LA" sz="2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ສູນການຮຽນ</a:t>
            </a:r>
            <a:r>
              <a:rPr lang="lo-LA" sz="2400" dirty="0"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ຮູ້ຊຸມຊົນເຊັ່ນ : ການບໍາລຸງຊັ້ນປະຖົມ,ການບໍາລຸງຊັ້ນ ມ.ຕົ້ນ  ແລະ ວຽກງານການຝຶກອົບຮົມວິຊາຊີບຂັ້ນພື້ນຖານ, ເຮັດໃຫ້</a:t>
            </a:r>
            <a:r>
              <a:rPr lang="lo-LA" sz="2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ສູນກາຍເປັນສູນແຫ່ງການຮຽນ</a:t>
            </a:r>
            <a:r>
              <a:rPr lang="lo-LA" sz="2400" dirty="0"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ຮູ້ຊຸມຊົນຂອງກຸ່ມຄົນພາຍໃນບ້ານ, ມີປື້ມອ່ານຕ່າງໆປະກອບໄວ້ໃນສູນ ໃຫ້ເປັນຂະບວນການຂອງສູນ ແລະ ແນະນໍາໃຫ້ເມືອງມີຂະບວນການແຂ່ງຂັນກັນເພື່ອເປັນສູນຕົວແບບຂອງເມືອງ, ມີການແຂ່ງຂັນກັນໃນດ້ານການຄຸ້ມຄອງບໍລິຫານ</a:t>
            </a:r>
            <a:r>
              <a:rPr lang="lo-LA" sz="2400" dirty="0" smtClean="0">
                <a:ea typeface="Calibri" panose="020F0502020204030204" pitchFamily="34" charset="0"/>
                <a:cs typeface="Phetsarath OT" panose="02000500000000020004" pitchFamily="2" charset="0"/>
              </a:rPr>
              <a:t>ສູນການຮຽນ</a:t>
            </a:r>
            <a:r>
              <a:rPr lang="lo-LA" sz="2400" dirty="0">
                <a:ea typeface="Calibri" panose="020F0502020204030204" pitchFamily="34" charset="0"/>
                <a:cs typeface="Phetsarath OT" panose="02000500000000020004" pitchFamily="2" charset="0"/>
              </a:rPr>
              <a:t>ຮູ້ຊຸມຊົນໃຫ້ມີອັນພົ້ນເດັ່ນ ຂອງບັນດາ 2 ເມືອງດັ່ງກ່າວນັ້ນ.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780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2802</Words>
  <Application>Microsoft Office PowerPoint</Application>
  <PresentationFormat>On-screen Show (4:3)</PresentationFormat>
  <Paragraphs>154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 ສາທາລະນະລັດ ປະຊາທິປະໄຕ ປະຊາຊົນລາວ ສັນຕິພາບ ເອກະລາດ ປະຊາທິປະໄຕ ເອກະພາບ ວັດຖາວອນ</vt:lpstr>
      <vt:lpstr>( ຂອບເຂດນຳສະເໜີ )</vt:lpstr>
      <vt:lpstr>I ສະພາບລວມ</vt:lpstr>
      <vt:lpstr> II ຜົນການຈັດຕັ້ງປະຕິບັດ</vt:lpstr>
      <vt:lpstr>PowerPoint Presentation</vt:lpstr>
      <vt:lpstr>PowerPoint Presentation</vt:lpstr>
      <vt:lpstr>PowerPoint Presentation</vt:lpstr>
      <vt:lpstr>PowerPoint Presentation</vt:lpstr>
      <vt:lpstr>ລະບົບການຈັດຕັ້ງຂອງສູນຮຽນຮູ້ຊຸມຊົນ </vt:lpstr>
      <vt:lpstr>PowerPoint Presentation</vt:lpstr>
      <vt:lpstr>2.3. ການບໍລິຫານສູນຮຽນຮູ້ຊຸມຊົນ</vt:lpstr>
      <vt:lpstr>ຮູບພາບການມອບຮັບເຄື່ອງຊ່ວຍເຫຼືອ</vt:lpstr>
      <vt:lpstr> </vt:lpstr>
      <vt:lpstr>ສູນຮຽນຮູ້ຊຸມຊົນຂອງເມືອງໄຊສະຖານ</vt:lpstr>
      <vt:lpstr>PowerPoint Presentation</vt:lpstr>
      <vt:lpstr>ຮູບພາບການເຄື່ອນໄຫວໃນການຈັດຝຶກອົບຮົມວິຊາຊີບຂັ້ນພື້ນຖານໃນຫົວຂໍ້ຕ່າງໆ </vt:lpstr>
      <vt:lpstr>ການຝຶກອົບຮົມຄູສອນການສຶກສານອກໂຮງຮຽນ</vt:lpstr>
      <vt:lpstr>ຮູບພາບການເຄື່ອນໄຫວໃນການຈັກຝຶກອົບຮົມວິຊາຊີບຂັ້ນພື້ນຖານໃນຫົວຂໍ້ຕ່າງໆ</vt:lpstr>
      <vt:lpstr>ການຝຶກອົບຮົມວິຊາຊີບໃນຫົວຂໍ້ຕ່າງໆ</vt:lpstr>
      <vt:lpstr>2.4 ກິດຈະກໍາໃນການຈັດຕັ້ງປະຕິບັດຕົວຈິງ </vt:lpstr>
      <vt:lpstr>ການຈັດການຮຽນ-ການສອນ ແລະ ການລົງຕິດຕາມການສອບເສັງ</vt:lpstr>
      <vt:lpstr>ການຈັດການຮຽນ-ການສອນ ແລະ ການລົງຕິດຕາມການສອບເສັງ</vt:lpstr>
      <vt:lpstr>2.5 ຜົນໄດ້ຮັບໃນການຈັດຕັ້ງປະຕິບັດກິດຈະກໍາ</vt:lpstr>
      <vt:lpstr>III. ຂໍ້ສະດວກ ແລະ ຂໍ້ຫຍຸ້ງຍາກ</vt:lpstr>
      <vt:lpstr>IV. ບາງບົດຮຽນທີ່ຖອດຖອນໄດ້</vt:lpstr>
      <vt:lpstr>ບາງບົດຮຽນທີ່ຖອດຖອນໄດ້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ສາທາລະນະລັດ ປະຊາທິປະໄຕ ປະຊາຊົນລາວ ສັນຕິພາບ ເອກະລາດ ປະຊາທິປະໄຕ ເອກະພາບ ວັດຖາວອນ</dc:title>
  <dc:creator>DDCOM</dc:creator>
  <cp:lastModifiedBy>DELL</cp:lastModifiedBy>
  <cp:revision>90</cp:revision>
  <dcterms:created xsi:type="dcterms:W3CDTF">2019-05-14T08:17:59Z</dcterms:created>
  <dcterms:modified xsi:type="dcterms:W3CDTF">2022-09-20T07:22:56Z</dcterms:modified>
</cp:coreProperties>
</file>